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91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18" Type="http://schemas.openxmlformats.org/officeDocument/2006/relationships/image" Target="../media/image19.wmf"/><Relationship Id="rId26" Type="http://schemas.openxmlformats.org/officeDocument/2006/relationships/image" Target="../media/image27.wmf"/><Relationship Id="rId3" Type="http://schemas.openxmlformats.org/officeDocument/2006/relationships/image" Target="../media/image4.wmf"/><Relationship Id="rId21" Type="http://schemas.openxmlformats.org/officeDocument/2006/relationships/image" Target="../media/image22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17" Type="http://schemas.openxmlformats.org/officeDocument/2006/relationships/image" Target="../media/image18.wmf"/><Relationship Id="rId25" Type="http://schemas.openxmlformats.org/officeDocument/2006/relationships/image" Target="../media/image26.wmf"/><Relationship Id="rId2" Type="http://schemas.openxmlformats.org/officeDocument/2006/relationships/image" Target="../media/image3.wmf"/><Relationship Id="rId16" Type="http://schemas.openxmlformats.org/officeDocument/2006/relationships/image" Target="../media/image17.wmf"/><Relationship Id="rId20" Type="http://schemas.openxmlformats.org/officeDocument/2006/relationships/image" Target="../media/image21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24" Type="http://schemas.openxmlformats.org/officeDocument/2006/relationships/image" Target="../media/image25.wmf"/><Relationship Id="rId5" Type="http://schemas.openxmlformats.org/officeDocument/2006/relationships/image" Target="../media/image6.wmf"/><Relationship Id="rId15" Type="http://schemas.openxmlformats.org/officeDocument/2006/relationships/image" Target="../media/image16.wmf"/><Relationship Id="rId23" Type="http://schemas.openxmlformats.org/officeDocument/2006/relationships/image" Target="../media/image24.wmf"/><Relationship Id="rId28" Type="http://schemas.openxmlformats.org/officeDocument/2006/relationships/image" Target="../media/image29.wmf"/><Relationship Id="rId10" Type="http://schemas.openxmlformats.org/officeDocument/2006/relationships/image" Target="../media/image11.wmf"/><Relationship Id="rId19" Type="http://schemas.openxmlformats.org/officeDocument/2006/relationships/image" Target="../media/image20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Relationship Id="rId22" Type="http://schemas.openxmlformats.org/officeDocument/2006/relationships/image" Target="../media/image23.wmf"/><Relationship Id="rId27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image" Target="../media/image42.wmf"/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12" Type="http://schemas.openxmlformats.org/officeDocument/2006/relationships/image" Target="../media/image41.wmf"/><Relationship Id="rId2" Type="http://schemas.openxmlformats.org/officeDocument/2006/relationships/image" Target="../media/image31.wmf"/><Relationship Id="rId16" Type="http://schemas.openxmlformats.org/officeDocument/2006/relationships/image" Target="../media/image45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11" Type="http://schemas.openxmlformats.org/officeDocument/2006/relationships/image" Target="../media/image40.wmf"/><Relationship Id="rId5" Type="http://schemas.openxmlformats.org/officeDocument/2006/relationships/image" Target="../media/image34.wmf"/><Relationship Id="rId15" Type="http://schemas.openxmlformats.org/officeDocument/2006/relationships/image" Target="../media/image44.wmf"/><Relationship Id="rId10" Type="http://schemas.openxmlformats.org/officeDocument/2006/relationships/image" Target="../media/image39.wmf"/><Relationship Id="rId4" Type="http://schemas.openxmlformats.org/officeDocument/2006/relationships/image" Target="../media/image33.wmf"/><Relationship Id="rId9" Type="http://schemas.openxmlformats.org/officeDocument/2006/relationships/image" Target="../media/image38.wmf"/><Relationship Id="rId14" Type="http://schemas.openxmlformats.org/officeDocument/2006/relationships/image" Target="../media/image43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image" Target="../media/image48.wmf"/><Relationship Id="rId7" Type="http://schemas.openxmlformats.org/officeDocument/2006/relationships/image" Target="../media/image52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51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13" Type="http://schemas.openxmlformats.org/officeDocument/2006/relationships/image" Target="../media/image66.wmf"/><Relationship Id="rId18" Type="http://schemas.openxmlformats.org/officeDocument/2006/relationships/image" Target="../media/image68.wmf"/><Relationship Id="rId26" Type="http://schemas.openxmlformats.org/officeDocument/2006/relationships/image" Target="../media/image76.wmf"/><Relationship Id="rId3" Type="http://schemas.openxmlformats.org/officeDocument/2006/relationships/image" Target="../media/image56.wmf"/><Relationship Id="rId21" Type="http://schemas.openxmlformats.org/officeDocument/2006/relationships/image" Target="../media/image71.wmf"/><Relationship Id="rId34" Type="http://schemas.openxmlformats.org/officeDocument/2006/relationships/image" Target="../media/image84.wmf"/><Relationship Id="rId7" Type="http://schemas.openxmlformats.org/officeDocument/2006/relationships/image" Target="../media/image60.wmf"/><Relationship Id="rId12" Type="http://schemas.openxmlformats.org/officeDocument/2006/relationships/image" Target="../media/image65.wmf"/><Relationship Id="rId17" Type="http://schemas.openxmlformats.org/officeDocument/2006/relationships/image" Target="../media/image67.wmf"/><Relationship Id="rId25" Type="http://schemas.openxmlformats.org/officeDocument/2006/relationships/image" Target="../media/image75.wmf"/><Relationship Id="rId33" Type="http://schemas.openxmlformats.org/officeDocument/2006/relationships/image" Target="../media/image83.wmf"/><Relationship Id="rId2" Type="http://schemas.openxmlformats.org/officeDocument/2006/relationships/image" Target="../media/image55.wmf"/><Relationship Id="rId16" Type="http://schemas.openxmlformats.org/officeDocument/2006/relationships/image" Target="../media/image53.wmf"/><Relationship Id="rId20" Type="http://schemas.openxmlformats.org/officeDocument/2006/relationships/image" Target="../media/image70.wmf"/><Relationship Id="rId29" Type="http://schemas.openxmlformats.org/officeDocument/2006/relationships/image" Target="../media/image79.wmf"/><Relationship Id="rId1" Type="http://schemas.openxmlformats.org/officeDocument/2006/relationships/image" Target="../media/image54.wmf"/><Relationship Id="rId6" Type="http://schemas.openxmlformats.org/officeDocument/2006/relationships/image" Target="../media/image59.wmf"/><Relationship Id="rId11" Type="http://schemas.openxmlformats.org/officeDocument/2006/relationships/image" Target="../media/image64.wmf"/><Relationship Id="rId24" Type="http://schemas.openxmlformats.org/officeDocument/2006/relationships/image" Target="../media/image74.wmf"/><Relationship Id="rId32" Type="http://schemas.openxmlformats.org/officeDocument/2006/relationships/image" Target="../media/image82.wmf"/><Relationship Id="rId5" Type="http://schemas.openxmlformats.org/officeDocument/2006/relationships/image" Target="../media/image58.wmf"/><Relationship Id="rId15" Type="http://schemas.openxmlformats.org/officeDocument/2006/relationships/image" Target="../media/image52.wmf"/><Relationship Id="rId23" Type="http://schemas.openxmlformats.org/officeDocument/2006/relationships/image" Target="../media/image73.wmf"/><Relationship Id="rId28" Type="http://schemas.openxmlformats.org/officeDocument/2006/relationships/image" Target="../media/image78.wmf"/><Relationship Id="rId36" Type="http://schemas.openxmlformats.org/officeDocument/2006/relationships/image" Target="../media/image86.wmf"/><Relationship Id="rId10" Type="http://schemas.openxmlformats.org/officeDocument/2006/relationships/image" Target="../media/image63.wmf"/><Relationship Id="rId19" Type="http://schemas.openxmlformats.org/officeDocument/2006/relationships/image" Target="../media/image69.wmf"/><Relationship Id="rId31" Type="http://schemas.openxmlformats.org/officeDocument/2006/relationships/image" Target="../media/image81.wmf"/><Relationship Id="rId4" Type="http://schemas.openxmlformats.org/officeDocument/2006/relationships/image" Target="../media/image57.wmf"/><Relationship Id="rId9" Type="http://schemas.openxmlformats.org/officeDocument/2006/relationships/image" Target="../media/image62.wmf"/><Relationship Id="rId14" Type="http://schemas.openxmlformats.org/officeDocument/2006/relationships/image" Target="../media/image51.wmf"/><Relationship Id="rId22" Type="http://schemas.openxmlformats.org/officeDocument/2006/relationships/image" Target="../media/image72.wmf"/><Relationship Id="rId27" Type="http://schemas.openxmlformats.org/officeDocument/2006/relationships/image" Target="../media/image77.wmf"/><Relationship Id="rId30" Type="http://schemas.openxmlformats.org/officeDocument/2006/relationships/image" Target="../media/image80.wmf"/><Relationship Id="rId35" Type="http://schemas.openxmlformats.org/officeDocument/2006/relationships/image" Target="../media/image8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Relationship Id="rId6" Type="http://schemas.openxmlformats.org/officeDocument/2006/relationships/image" Target="../media/image92.wmf"/><Relationship Id="rId5" Type="http://schemas.openxmlformats.org/officeDocument/2006/relationships/image" Target="../media/image91.wmf"/><Relationship Id="rId4" Type="http://schemas.openxmlformats.org/officeDocument/2006/relationships/image" Target="../media/image9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5.wmf"/><Relationship Id="rId2" Type="http://schemas.openxmlformats.org/officeDocument/2006/relationships/image" Target="../media/image94.wmf"/><Relationship Id="rId1" Type="http://schemas.openxmlformats.org/officeDocument/2006/relationships/image" Target="../media/image93.wmf"/><Relationship Id="rId5" Type="http://schemas.openxmlformats.org/officeDocument/2006/relationships/image" Target="../media/image97.wmf"/><Relationship Id="rId4" Type="http://schemas.openxmlformats.org/officeDocument/2006/relationships/image" Target="../media/image9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8E7557-3D07-4348-8974-B4CDB2B28FE9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C1640E-ECA0-4AD9-84C6-DC2F18267E8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2197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640E-ECA0-4AD9-84C6-DC2F18267E84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66722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640E-ECA0-4AD9-84C6-DC2F18267E84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785999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640E-ECA0-4AD9-84C6-DC2F18267E84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75632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640E-ECA0-4AD9-84C6-DC2F18267E84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3338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640E-ECA0-4AD9-84C6-DC2F18267E84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457639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640E-ECA0-4AD9-84C6-DC2F18267E84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21621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640E-ECA0-4AD9-84C6-DC2F18267E84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12558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B97B05D-04E1-44BD-976E-24A9FC254B35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4682BAE-A674-42C3-91D9-BCC6F6DDE5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B05D-04E1-44BD-976E-24A9FC254B35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2BAE-A674-42C3-91D9-BCC6F6DDE5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B05D-04E1-44BD-976E-24A9FC254B35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2BAE-A674-42C3-91D9-BCC6F6DDE5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97B05D-04E1-44BD-976E-24A9FC254B35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4682BAE-A674-42C3-91D9-BCC6F6DDE5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B97B05D-04E1-44BD-976E-24A9FC254B35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4682BAE-A674-42C3-91D9-BCC6F6DDE5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B05D-04E1-44BD-976E-24A9FC254B35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2BAE-A674-42C3-91D9-BCC6F6DDE5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B05D-04E1-44BD-976E-24A9FC254B35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2BAE-A674-42C3-91D9-BCC6F6DDE5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97B05D-04E1-44BD-976E-24A9FC254B35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4682BAE-A674-42C3-91D9-BCC6F6DDE5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B05D-04E1-44BD-976E-24A9FC254B35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2BAE-A674-42C3-91D9-BCC6F6DDE5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97B05D-04E1-44BD-976E-24A9FC254B35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4682BAE-A674-42C3-91D9-BCC6F6DDE5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97B05D-04E1-44BD-976E-24A9FC254B35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4682BAE-A674-42C3-91D9-BCC6F6DDE5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B97B05D-04E1-44BD-976E-24A9FC254B35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4682BAE-A674-42C3-91D9-BCC6F6DDE50B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39" Type="http://schemas.openxmlformats.org/officeDocument/2006/relationships/image" Target="../media/image19.wmf"/><Relationship Id="rId21" Type="http://schemas.openxmlformats.org/officeDocument/2006/relationships/image" Target="../media/image10.wmf"/><Relationship Id="rId34" Type="http://schemas.openxmlformats.org/officeDocument/2006/relationships/oleObject" Target="../embeddings/oleObject16.bin"/><Relationship Id="rId42" Type="http://schemas.openxmlformats.org/officeDocument/2006/relationships/oleObject" Target="../embeddings/oleObject20.bin"/><Relationship Id="rId47" Type="http://schemas.openxmlformats.org/officeDocument/2006/relationships/image" Target="../media/image23.wmf"/><Relationship Id="rId50" Type="http://schemas.openxmlformats.org/officeDocument/2006/relationships/oleObject" Target="../embeddings/oleObject24.bin"/><Relationship Id="rId55" Type="http://schemas.openxmlformats.org/officeDocument/2006/relationships/image" Target="../media/image27.wmf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5" Type="http://schemas.openxmlformats.org/officeDocument/2006/relationships/image" Target="../media/image12.wmf"/><Relationship Id="rId33" Type="http://schemas.openxmlformats.org/officeDocument/2006/relationships/image" Target="../media/image16.wmf"/><Relationship Id="rId38" Type="http://schemas.openxmlformats.org/officeDocument/2006/relationships/oleObject" Target="../embeddings/oleObject18.bin"/><Relationship Id="rId46" Type="http://schemas.openxmlformats.org/officeDocument/2006/relationships/oleObject" Target="../embeddings/oleObject22.bin"/><Relationship Id="rId59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29" Type="http://schemas.openxmlformats.org/officeDocument/2006/relationships/image" Target="../media/image14.wmf"/><Relationship Id="rId41" Type="http://schemas.openxmlformats.org/officeDocument/2006/relationships/image" Target="../media/image20.wmf"/><Relationship Id="rId54" Type="http://schemas.openxmlformats.org/officeDocument/2006/relationships/oleObject" Target="../embeddings/oleObject26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24" Type="http://schemas.openxmlformats.org/officeDocument/2006/relationships/oleObject" Target="../embeddings/oleObject11.bin"/><Relationship Id="rId32" Type="http://schemas.openxmlformats.org/officeDocument/2006/relationships/oleObject" Target="../embeddings/oleObject15.bin"/><Relationship Id="rId37" Type="http://schemas.openxmlformats.org/officeDocument/2006/relationships/image" Target="../media/image18.wmf"/><Relationship Id="rId40" Type="http://schemas.openxmlformats.org/officeDocument/2006/relationships/oleObject" Target="../embeddings/oleObject19.bin"/><Relationship Id="rId45" Type="http://schemas.openxmlformats.org/officeDocument/2006/relationships/image" Target="../media/image22.wmf"/><Relationship Id="rId53" Type="http://schemas.openxmlformats.org/officeDocument/2006/relationships/image" Target="../media/image26.wmf"/><Relationship Id="rId58" Type="http://schemas.openxmlformats.org/officeDocument/2006/relationships/oleObject" Target="../embeddings/oleObject28.bin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23" Type="http://schemas.openxmlformats.org/officeDocument/2006/relationships/image" Target="../media/image11.wmf"/><Relationship Id="rId28" Type="http://schemas.openxmlformats.org/officeDocument/2006/relationships/oleObject" Target="../embeddings/oleObject13.bin"/><Relationship Id="rId36" Type="http://schemas.openxmlformats.org/officeDocument/2006/relationships/oleObject" Target="../embeddings/oleObject17.bin"/><Relationship Id="rId49" Type="http://schemas.openxmlformats.org/officeDocument/2006/relationships/image" Target="../media/image24.wmf"/><Relationship Id="rId57" Type="http://schemas.openxmlformats.org/officeDocument/2006/relationships/image" Target="../media/image28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wmf"/><Relationship Id="rId31" Type="http://schemas.openxmlformats.org/officeDocument/2006/relationships/image" Target="../media/image15.wmf"/><Relationship Id="rId44" Type="http://schemas.openxmlformats.org/officeDocument/2006/relationships/oleObject" Target="../embeddings/oleObject21.bin"/><Relationship Id="rId52" Type="http://schemas.openxmlformats.org/officeDocument/2006/relationships/oleObject" Target="../embeddings/oleObject25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3.wmf"/><Relationship Id="rId30" Type="http://schemas.openxmlformats.org/officeDocument/2006/relationships/oleObject" Target="../embeddings/oleObject14.bin"/><Relationship Id="rId35" Type="http://schemas.openxmlformats.org/officeDocument/2006/relationships/image" Target="../media/image17.wmf"/><Relationship Id="rId43" Type="http://schemas.openxmlformats.org/officeDocument/2006/relationships/image" Target="../media/image21.wmf"/><Relationship Id="rId48" Type="http://schemas.openxmlformats.org/officeDocument/2006/relationships/oleObject" Target="../embeddings/oleObject23.bin"/><Relationship Id="rId56" Type="http://schemas.openxmlformats.org/officeDocument/2006/relationships/oleObject" Target="../embeddings/oleObject27.bin"/><Relationship Id="rId8" Type="http://schemas.openxmlformats.org/officeDocument/2006/relationships/oleObject" Target="../embeddings/oleObject3.bin"/><Relationship Id="rId51" Type="http://schemas.openxmlformats.org/officeDocument/2006/relationships/image" Target="../media/image25.wmf"/><Relationship Id="rId3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13" Type="http://schemas.openxmlformats.org/officeDocument/2006/relationships/image" Target="../media/image34.wmf"/><Relationship Id="rId18" Type="http://schemas.openxmlformats.org/officeDocument/2006/relationships/oleObject" Target="../embeddings/oleObject36.bin"/><Relationship Id="rId26" Type="http://schemas.openxmlformats.org/officeDocument/2006/relationships/oleObject" Target="../embeddings/oleObject40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38.wmf"/><Relationship Id="rId34" Type="http://schemas.openxmlformats.org/officeDocument/2006/relationships/oleObject" Target="../embeddings/oleObject44.bin"/><Relationship Id="rId7" Type="http://schemas.openxmlformats.org/officeDocument/2006/relationships/image" Target="../media/image31.wmf"/><Relationship Id="rId12" Type="http://schemas.openxmlformats.org/officeDocument/2006/relationships/oleObject" Target="../embeddings/oleObject33.bin"/><Relationship Id="rId17" Type="http://schemas.openxmlformats.org/officeDocument/2006/relationships/image" Target="../media/image36.wmf"/><Relationship Id="rId25" Type="http://schemas.openxmlformats.org/officeDocument/2006/relationships/image" Target="../media/image40.wmf"/><Relationship Id="rId33" Type="http://schemas.openxmlformats.org/officeDocument/2006/relationships/image" Target="../media/image4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5.bin"/><Relationship Id="rId20" Type="http://schemas.openxmlformats.org/officeDocument/2006/relationships/oleObject" Target="../embeddings/oleObject37.bin"/><Relationship Id="rId29" Type="http://schemas.openxmlformats.org/officeDocument/2006/relationships/image" Target="../media/image42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0.bin"/><Relationship Id="rId11" Type="http://schemas.openxmlformats.org/officeDocument/2006/relationships/image" Target="../media/image33.wmf"/><Relationship Id="rId24" Type="http://schemas.openxmlformats.org/officeDocument/2006/relationships/oleObject" Target="../embeddings/oleObject39.bin"/><Relationship Id="rId32" Type="http://schemas.openxmlformats.org/officeDocument/2006/relationships/oleObject" Target="../embeddings/oleObject43.bin"/><Relationship Id="rId5" Type="http://schemas.openxmlformats.org/officeDocument/2006/relationships/image" Target="../media/image30.wmf"/><Relationship Id="rId15" Type="http://schemas.openxmlformats.org/officeDocument/2006/relationships/image" Target="../media/image35.wmf"/><Relationship Id="rId23" Type="http://schemas.openxmlformats.org/officeDocument/2006/relationships/image" Target="../media/image39.wmf"/><Relationship Id="rId28" Type="http://schemas.openxmlformats.org/officeDocument/2006/relationships/oleObject" Target="../embeddings/oleObject41.bin"/><Relationship Id="rId10" Type="http://schemas.openxmlformats.org/officeDocument/2006/relationships/oleObject" Target="../embeddings/oleObject32.bin"/><Relationship Id="rId19" Type="http://schemas.openxmlformats.org/officeDocument/2006/relationships/image" Target="../media/image37.wmf"/><Relationship Id="rId31" Type="http://schemas.openxmlformats.org/officeDocument/2006/relationships/image" Target="../media/image43.wmf"/><Relationship Id="rId4" Type="http://schemas.openxmlformats.org/officeDocument/2006/relationships/oleObject" Target="../embeddings/oleObject29.bin"/><Relationship Id="rId9" Type="http://schemas.openxmlformats.org/officeDocument/2006/relationships/image" Target="../media/image32.wmf"/><Relationship Id="rId14" Type="http://schemas.openxmlformats.org/officeDocument/2006/relationships/oleObject" Target="../embeddings/oleObject34.bin"/><Relationship Id="rId22" Type="http://schemas.openxmlformats.org/officeDocument/2006/relationships/oleObject" Target="../embeddings/oleObject38.bin"/><Relationship Id="rId27" Type="http://schemas.openxmlformats.org/officeDocument/2006/relationships/image" Target="../media/image41.wmf"/><Relationship Id="rId30" Type="http://schemas.openxmlformats.org/officeDocument/2006/relationships/oleObject" Target="../embeddings/oleObject42.bin"/><Relationship Id="rId35" Type="http://schemas.openxmlformats.org/officeDocument/2006/relationships/image" Target="../media/image4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13" Type="http://schemas.openxmlformats.org/officeDocument/2006/relationships/image" Target="../media/image50.wmf"/><Relationship Id="rId18" Type="http://schemas.openxmlformats.org/officeDocument/2006/relationships/oleObject" Target="../embeddings/oleObject52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7.wmf"/><Relationship Id="rId12" Type="http://schemas.openxmlformats.org/officeDocument/2006/relationships/oleObject" Target="../embeddings/oleObject49.bin"/><Relationship Id="rId17" Type="http://schemas.openxmlformats.org/officeDocument/2006/relationships/image" Target="../media/image5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1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6.bin"/><Relationship Id="rId11" Type="http://schemas.openxmlformats.org/officeDocument/2006/relationships/image" Target="../media/image49.wmf"/><Relationship Id="rId5" Type="http://schemas.openxmlformats.org/officeDocument/2006/relationships/image" Target="../media/image46.wmf"/><Relationship Id="rId15" Type="http://schemas.openxmlformats.org/officeDocument/2006/relationships/image" Target="../media/image51.wmf"/><Relationship Id="rId10" Type="http://schemas.openxmlformats.org/officeDocument/2006/relationships/oleObject" Target="../embeddings/oleObject48.bin"/><Relationship Id="rId19" Type="http://schemas.openxmlformats.org/officeDocument/2006/relationships/image" Target="../media/image53.wmf"/><Relationship Id="rId4" Type="http://schemas.openxmlformats.org/officeDocument/2006/relationships/oleObject" Target="../embeddings/oleObject45.bin"/><Relationship Id="rId9" Type="http://schemas.openxmlformats.org/officeDocument/2006/relationships/image" Target="../media/image48.wmf"/><Relationship Id="rId14" Type="http://schemas.openxmlformats.org/officeDocument/2006/relationships/oleObject" Target="../embeddings/oleObject50.bin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8.wmf"/><Relationship Id="rId18" Type="http://schemas.openxmlformats.org/officeDocument/2006/relationships/oleObject" Target="../embeddings/oleObject60.bin"/><Relationship Id="rId26" Type="http://schemas.openxmlformats.org/officeDocument/2006/relationships/oleObject" Target="../embeddings/oleObject64.bin"/><Relationship Id="rId39" Type="http://schemas.openxmlformats.org/officeDocument/2006/relationships/image" Target="../media/image68.wmf"/><Relationship Id="rId21" Type="http://schemas.openxmlformats.org/officeDocument/2006/relationships/image" Target="../media/image62.wmf"/><Relationship Id="rId34" Type="http://schemas.openxmlformats.org/officeDocument/2006/relationships/oleObject" Target="../embeddings/oleObject68.bin"/><Relationship Id="rId42" Type="http://schemas.openxmlformats.org/officeDocument/2006/relationships/oleObject" Target="../embeddings/oleObject72.bin"/><Relationship Id="rId47" Type="http://schemas.openxmlformats.org/officeDocument/2006/relationships/image" Target="../media/image72.wmf"/><Relationship Id="rId50" Type="http://schemas.openxmlformats.org/officeDocument/2006/relationships/oleObject" Target="../embeddings/oleObject76.bin"/><Relationship Id="rId55" Type="http://schemas.openxmlformats.org/officeDocument/2006/relationships/image" Target="../media/image76.wmf"/><Relationship Id="rId63" Type="http://schemas.openxmlformats.org/officeDocument/2006/relationships/image" Target="../media/image80.wmf"/><Relationship Id="rId68" Type="http://schemas.openxmlformats.org/officeDocument/2006/relationships/oleObject" Target="../embeddings/oleObject85.bin"/><Relationship Id="rId7" Type="http://schemas.openxmlformats.org/officeDocument/2006/relationships/image" Target="../media/image55.wmf"/><Relationship Id="rId71" Type="http://schemas.openxmlformats.org/officeDocument/2006/relationships/image" Target="../media/image8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9.bin"/><Relationship Id="rId29" Type="http://schemas.openxmlformats.org/officeDocument/2006/relationships/image" Target="../media/image66.wmf"/><Relationship Id="rId11" Type="http://schemas.openxmlformats.org/officeDocument/2006/relationships/image" Target="../media/image57.wmf"/><Relationship Id="rId24" Type="http://schemas.openxmlformats.org/officeDocument/2006/relationships/oleObject" Target="../embeddings/oleObject63.bin"/><Relationship Id="rId32" Type="http://schemas.openxmlformats.org/officeDocument/2006/relationships/oleObject" Target="../embeddings/oleObject67.bin"/><Relationship Id="rId37" Type="http://schemas.openxmlformats.org/officeDocument/2006/relationships/image" Target="../media/image67.wmf"/><Relationship Id="rId40" Type="http://schemas.openxmlformats.org/officeDocument/2006/relationships/oleObject" Target="../embeddings/oleObject71.bin"/><Relationship Id="rId45" Type="http://schemas.openxmlformats.org/officeDocument/2006/relationships/image" Target="../media/image71.wmf"/><Relationship Id="rId53" Type="http://schemas.openxmlformats.org/officeDocument/2006/relationships/image" Target="../media/image75.wmf"/><Relationship Id="rId58" Type="http://schemas.openxmlformats.org/officeDocument/2006/relationships/oleObject" Target="../embeddings/oleObject80.bin"/><Relationship Id="rId66" Type="http://schemas.openxmlformats.org/officeDocument/2006/relationships/oleObject" Target="../embeddings/oleObject84.bin"/><Relationship Id="rId74" Type="http://schemas.openxmlformats.org/officeDocument/2006/relationships/oleObject" Target="../embeddings/oleObject88.bin"/><Relationship Id="rId5" Type="http://schemas.openxmlformats.org/officeDocument/2006/relationships/image" Target="../media/image54.wmf"/><Relationship Id="rId15" Type="http://schemas.openxmlformats.org/officeDocument/2006/relationships/image" Target="../media/image59.wmf"/><Relationship Id="rId23" Type="http://schemas.openxmlformats.org/officeDocument/2006/relationships/image" Target="../media/image63.wmf"/><Relationship Id="rId28" Type="http://schemas.openxmlformats.org/officeDocument/2006/relationships/oleObject" Target="../embeddings/oleObject65.bin"/><Relationship Id="rId36" Type="http://schemas.openxmlformats.org/officeDocument/2006/relationships/oleObject" Target="../embeddings/oleObject69.bin"/><Relationship Id="rId49" Type="http://schemas.openxmlformats.org/officeDocument/2006/relationships/image" Target="../media/image73.wmf"/><Relationship Id="rId57" Type="http://schemas.openxmlformats.org/officeDocument/2006/relationships/image" Target="../media/image77.wmf"/><Relationship Id="rId61" Type="http://schemas.openxmlformats.org/officeDocument/2006/relationships/image" Target="../media/image79.wmf"/><Relationship Id="rId10" Type="http://schemas.openxmlformats.org/officeDocument/2006/relationships/oleObject" Target="../embeddings/oleObject56.bin"/><Relationship Id="rId19" Type="http://schemas.openxmlformats.org/officeDocument/2006/relationships/image" Target="../media/image61.wmf"/><Relationship Id="rId31" Type="http://schemas.openxmlformats.org/officeDocument/2006/relationships/image" Target="../media/image51.wmf"/><Relationship Id="rId44" Type="http://schemas.openxmlformats.org/officeDocument/2006/relationships/oleObject" Target="../embeddings/oleObject73.bin"/><Relationship Id="rId52" Type="http://schemas.openxmlformats.org/officeDocument/2006/relationships/oleObject" Target="../embeddings/oleObject77.bin"/><Relationship Id="rId60" Type="http://schemas.openxmlformats.org/officeDocument/2006/relationships/oleObject" Target="../embeddings/oleObject81.bin"/><Relationship Id="rId65" Type="http://schemas.openxmlformats.org/officeDocument/2006/relationships/image" Target="../media/image81.wmf"/><Relationship Id="rId73" Type="http://schemas.openxmlformats.org/officeDocument/2006/relationships/image" Target="../media/image85.wmf"/><Relationship Id="rId4" Type="http://schemas.openxmlformats.org/officeDocument/2006/relationships/oleObject" Target="../embeddings/oleObject53.bin"/><Relationship Id="rId9" Type="http://schemas.openxmlformats.org/officeDocument/2006/relationships/image" Target="../media/image56.wmf"/><Relationship Id="rId14" Type="http://schemas.openxmlformats.org/officeDocument/2006/relationships/oleObject" Target="../embeddings/oleObject58.bin"/><Relationship Id="rId22" Type="http://schemas.openxmlformats.org/officeDocument/2006/relationships/oleObject" Target="../embeddings/oleObject62.bin"/><Relationship Id="rId27" Type="http://schemas.openxmlformats.org/officeDocument/2006/relationships/image" Target="../media/image65.wmf"/><Relationship Id="rId30" Type="http://schemas.openxmlformats.org/officeDocument/2006/relationships/oleObject" Target="../embeddings/oleObject66.bin"/><Relationship Id="rId35" Type="http://schemas.openxmlformats.org/officeDocument/2006/relationships/image" Target="../media/image53.wmf"/><Relationship Id="rId43" Type="http://schemas.openxmlformats.org/officeDocument/2006/relationships/image" Target="../media/image70.wmf"/><Relationship Id="rId48" Type="http://schemas.openxmlformats.org/officeDocument/2006/relationships/oleObject" Target="../embeddings/oleObject75.bin"/><Relationship Id="rId56" Type="http://schemas.openxmlformats.org/officeDocument/2006/relationships/oleObject" Target="../embeddings/oleObject79.bin"/><Relationship Id="rId64" Type="http://schemas.openxmlformats.org/officeDocument/2006/relationships/oleObject" Target="../embeddings/oleObject83.bin"/><Relationship Id="rId69" Type="http://schemas.openxmlformats.org/officeDocument/2006/relationships/image" Target="../media/image83.wmf"/><Relationship Id="rId8" Type="http://schemas.openxmlformats.org/officeDocument/2006/relationships/oleObject" Target="../embeddings/oleObject55.bin"/><Relationship Id="rId51" Type="http://schemas.openxmlformats.org/officeDocument/2006/relationships/image" Target="../media/image74.wmf"/><Relationship Id="rId72" Type="http://schemas.openxmlformats.org/officeDocument/2006/relationships/oleObject" Target="../embeddings/oleObject87.bin"/><Relationship Id="rId3" Type="http://schemas.openxmlformats.org/officeDocument/2006/relationships/notesSlide" Target="../notesSlides/notesSlide5.xml"/><Relationship Id="rId12" Type="http://schemas.openxmlformats.org/officeDocument/2006/relationships/oleObject" Target="../embeddings/oleObject57.bin"/><Relationship Id="rId17" Type="http://schemas.openxmlformats.org/officeDocument/2006/relationships/image" Target="../media/image60.wmf"/><Relationship Id="rId25" Type="http://schemas.openxmlformats.org/officeDocument/2006/relationships/image" Target="../media/image64.wmf"/><Relationship Id="rId33" Type="http://schemas.openxmlformats.org/officeDocument/2006/relationships/image" Target="../media/image52.wmf"/><Relationship Id="rId38" Type="http://schemas.openxmlformats.org/officeDocument/2006/relationships/oleObject" Target="../embeddings/oleObject70.bin"/><Relationship Id="rId46" Type="http://schemas.openxmlformats.org/officeDocument/2006/relationships/oleObject" Target="../embeddings/oleObject74.bin"/><Relationship Id="rId59" Type="http://schemas.openxmlformats.org/officeDocument/2006/relationships/image" Target="../media/image78.wmf"/><Relationship Id="rId67" Type="http://schemas.openxmlformats.org/officeDocument/2006/relationships/image" Target="../media/image82.wmf"/><Relationship Id="rId20" Type="http://schemas.openxmlformats.org/officeDocument/2006/relationships/oleObject" Target="../embeddings/oleObject61.bin"/><Relationship Id="rId41" Type="http://schemas.openxmlformats.org/officeDocument/2006/relationships/image" Target="../media/image69.wmf"/><Relationship Id="rId54" Type="http://schemas.openxmlformats.org/officeDocument/2006/relationships/oleObject" Target="../embeddings/oleObject78.bin"/><Relationship Id="rId62" Type="http://schemas.openxmlformats.org/officeDocument/2006/relationships/oleObject" Target="../embeddings/oleObject82.bin"/><Relationship Id="rId70" Type="http://schemas.openxmlformats.org/officeDocument/2006/relationships/oleObject" Target="../embeddings/oleObject86.bin"/><Relationship Id="rId75" Type="http://schemas.openxmlformats.org/officeDocument/2006/relationships/image" Target="../media/image86.wmf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1.bin"/><Relationship Id="rId13" Type="http://schemas.openxmlformats.org/officeDocument/2006/relationships/image" Target="../media/image91.wmf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88.wmf"/><Relationship Id="rId12" Type="http://schemas.openxmlformats.org/officeDocument/2006/relationships/oleObject" Target="../embeddings/oleObject9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0.bin"/><Relationship Id="rId11" Type="http://schemas.openxmlformats.org/officeDocument/2006/relationships/image" Target="../media/image90.wmf"/><Relationship Id="rId5" Type="http://schemas.openxmlformats.org/officeDocument/2006/relationships/image" Target="../media/image87.wmf"/><Relationship Id="rId15" Type="http://schemas.openxmlformats.org/officeDocument/2006/relationships/image" Target="../media/image92.wmf"/><Relationship Id="rId10" Type="http://schemas.openxmlformats.org/officeDocument/2006/relationships/oleObject" Target="../embeddings/oleObject92.bin"/><Relationship Id="rId4" Type="http://schemas.openxmlformats.org/officeDocument/2006/relationships/oleObject" Target="../embeddings/oleObject89.bin"/><Relationship Id="rId9" Type="http://schemas.openxmlformats.org/officeDocument/2006/relationships/image" Target="../media/image89.wmf"/><Relationship Id="rId14" Type="http://schemas.openxmlformats.org/officeDocument/2006/relationships/oleObject" Target="../embeddings/oleObject9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7.bin"/><Relationship Id="rId13" Type="http://schemas.openxmlformats.org/officeDocument/2006/relationships/image" Target="../media/image97.w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94.wmf"/><Relationship Id="rId12" Type="http://schemas.openxmlformats.org/officeDocument/2006/relationships/oleObject" Target="../embeddings/oleObject9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6.bin"/><Relationship Id="rId11" Type="http://schemas.openxmlformats.org/officeDocument/2006/relationships/image" Target="../media/image96.wmf"/><Relationship Id="rId5" Type="http://schemas.openxmlformats.org/officeDocument/2006/relationships/image" Target="../media/image93.wmf"/><Relationship Id="rId10" Type="http://schemas.openxmlformats.org/officeDocument/2006/relationships/oleObject" Target="../embeddings/oleObject98.bin"/><Relationship Id="rId4" Type="http://schemas.openxmlformats.org/officeDocument/2006/relationships/oleObject" Target="../embeddings/oleObject95.bin"/><Relationship Id="rId9" Type="http://schemas.openxmlformats.org/officeDocument/2006/relationships/image" Target="../media/image9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Section 1.1 </a:t>
            </a:r>
            <a:br>
              <a:rPr lang="en-CA" dirty="0" smtClean="0"/>
            </a:br>
            <a:r>
              <a:rPr lang="en-CA" dirty="0" smtClean="0"/>
              <a:t>Square Roots of Perfect Squares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Box 3"/>
          <p:cNvSpPr txBox="1"/>
          <p:nvPr/>
        </p:nvSpPr>
        <p:spPr>
          <a:xfrm>
            <a:off x="0" y="6581001"/>
            <a:ext cx="50754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 smtClean="0"/>
              <a:t>Copyright All Rights Reserved Homework Depot at www.BCMath.ca</a:t>
            </a:r>
            <a:endParaRPr lang="en-CA" sz="1200" dirty="0"/>
          </a:p>
        </p:txBody>
      </p:sp>
    </p:spTree>
    <p:extLst>
      <p:ext uri="{BB962C8B-B14F-4D97-AF65-F5344CB8AC3E}">
        <p14:creationId xmlns:p14="http://schemas.microsoft.com/office/powerpoint/2010/main" val="44381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260648"/>
            <a:ext cx="8280920" cy="1008112"/>
          </a:xfrm>
        </p:spPr>
        <p:txBody>
          <a:bodyPr/>
          <a:lstStyle/>
          <a:p>
            <a:r>
              <a:rPr lang="en-CA" i="1" dirty="0" smtClean="0"/>
              <a:t>Perfect Squares</a:t>
            </a:r>
            <a:r>
              <a:rPr lang="en-CA" dirty="0" smtClean="0"/>
              <a:t>: A number that is equal to the ‘square’ of another number</a:t>
            </a:r>
          </a:p>
          <a:p>
            <a:endParaRPr lang="en-C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9470243"/>
              </p:ext>
            </p:extLst>
          </p:nvPr>
        </p:nvGraphicFramePr>
        <p:xfrm>
          <a:off x="395536" y="1196752"/>
          <a:ext cx="1391992" cy="6363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6" name="Equation" r:id="rId4" imgW="444240" imgH="203040" progId="Equation.DSMT4">
                  <p:embed/>
                </p:oleObj>
              </mc:Choice>
              <mc:Fallback>
                <p:oleObj name="Equation" r:id="rId4" imgW="444240" imgH="203040" progId="Equation.DSMT4">
                  <p:embed/>
                  <p:pic>
                    <p:nvPicPr>
                      <p:cNvPr id="0" name="Picture 4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196752"/>
                        <a:ext cx="1391992" cy="63633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8197912"/>
              </p:ext>
            </p:extLst>
          </p:nvPr>
        </p:nvGraphicFramePr>
        <p:xfrm>
          <a:off x="1890985" y="1287612"/>
          <a:ext cx="1312863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7" name="Equation" r:id="rId6" imgW="419040" imgH="177480" progId="Equation.DSMT4">
                  <p:embed/>
                </p:oleObj>
              </mc:Choice>
              <mc:Fallback>
                <p:oleObj name="Equation" r:id="rId6" imgW="419040" imgH="177480" progId="Equation.DSMT4">
                  <p:embed/>
                  <p:pic>
                    <p:nvPicPr>
                      <p:cNvPr id="0" name="Picture 4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0985" y="1287612"/>
                        <a:ext cx="1312863" cy="557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2438412"/>
              </p:ext>
            </p:extLst>
          </p:nvPr>
        </p:nvGraphicFramePr>
        <p:xfrm>
          <a:off x="3384302" y="1287611"/>
          <a:ext cx="755650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8" name="Equation" r:id="rId8" imgW="241200" imgH="177480" progId="Equation.DSMT4">
                  <p:embed/>
                </p:oleObj>
              </mc:Choice>
              <mc:Fallback>
                <p:oleObj name="Equation" r:id="rId8" imgW="241200" imgH="177480" progId="Equation.DSMT4">
                  <p:embed/>
                  <p:pic>
                    <p:nvPicPr>
                      <p:cNvPr id="0" name="Picture 5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4302" y="1287611"/>
                        <a:ext cx="755650" cy="557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386920" y="1196752"/>
            <a:ext cx="236154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200" dirty="0" smtClean="0">
                <a:solidFill>
                  <a:srgbClr val="FF0000"/>
                </a:solidFill>
              </a:rPr>
              <a:t>Therefore, “9” is </a:t>
            </a:r>
            <a:br>
              <a:rPr lang="en-CA" sz="2200" dirty="0" smtClean="0">
                <a:solidFill>
                  <a:srgbClr val="FF0000"/>
                </a:solidFill>
              </a:rPr>
            </a:br>
            <a:r>
              <a:rPr lang="en-CA" sz="2200" dirty="0" smtClean="0">
                <a:solidFill>
                  <a:srgbClr val="FF0000"/>
                </a:solidFill>
              </a:rPr>
              <a:t>a perfect square</a:t>
            </a:r>
            <a:endParaRPr lang="en-CA" sz="2200" dirty="0">
              <a:solidFill>
                <a:srgbClr val="FF0000"/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2504683"/>
              </p:ext>
            </p:extLst>
          </p:nvPr>
        </p:nvGraphicFramePr>
        <p:xfrm>
          <a:off x="1280071" y="1844824"/>
          <a:ext cx="555625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9" name="Equation" r:id="rId10" imgW="177480" imgH="190440" progId="Equation.DSMT4">
                  <p:embed/>
                </p:oleObj>
              </mc:Choice>
              <mc:Fallback>
                <p:oleObj name="Equation" r:id="rId10" imgW="177480" imgH="190440" progId="Equation.DSMT4">
                  <p:embed/>
                  <p:pic>
                    <p:nvPicPr>
                      <p:cNvPr id="0" name="Picture 5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0071" y="1844824"/>
                        <a:ext cx="555625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6810456"/>
              </p:ext>
            </p:extLst>
          </p:nvPr>
        </p:nvGraphicFramePr>
        <p:xfrm>
          <a:off x="1889125" y="1954213"/>
          <a:ext cx="135255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0" name="Equation" r:id="rId12" imgW="431640" imgH="164880" progId="Equation.DSMT4">
                  <p:embed/>
                </p:oleObj>
              </mc:Choice>
              <mc:Fallback>
                <p:oleObj name="Equation" r:id="rId12" imgW="431640" imgH="164880" progId="Equation.DSMT4">
                  <p:embed/>
                  <p:pic>
                    <p:nvPicPr>
                      <p:cNvPr id="0" name="Picture 5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9125" y="1954213"/>
                        <a:ext cx="1352550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5998005"/>
              </p:ext>
            </p:extLst>
          </p:nvPr>
        </p:nvGraphicFramePr>
        <p:xfrm>
          <a:off x="3419872" y="1935684"/>
          <a:ext cx="954088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1" name="Equation" r:id="rId14" imgW="304560" imgH="177480" progId="Equation.DSMT4">
                  <p:embed/>
                </p:oleObj>
              </mc:Choice>
              <mc:Fallback>
                <p:oleObj name="Equation" r:id="rId14" imgW="304560" imgH="177480" progId="Equation.DSMT4">
                  <p:embed/>
                  <p:pic>
                    <p:nvPicPr>
                      <p:cNvPr id="0" name="Picture 5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1935684"/>
                        <a:ext cx="954088" cy="557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ontent Placeholder 2"/>
          <p:cNvSpPr txBox="1">
            <a:spLocks/>
          </p:cNvSpPr>
          <p:nvPr/>
        </p:nvSpPr>
        <p:spPr>
          <a:xfrm>
            <a:off x="323528" y="2636912"/>
            <a:ext cx="8280920" cy="50405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CA" dirty="0" smtClean="0"/>
              <a:t>Ex: Find the perfect squares for each of the following</a:t>
            </a:r>
            <a:endParaRPr lang="en-CA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7627430"/>
              </p:ext>
            </p:extLst>
          </p:nvPr>
        </p:nvGraphicFramePr>
        <p:xfrm>
          <a:off x="1277938" y="2978150"/>
          <a:ext cx="515937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2" name="Equation" r:id="rId16" imgW="164880" imgH="203040" progId="Equation.DSMT4">
                  <p:embed/>
                </p:oleObj>
              </mc:Choice>
              <mc:Fallback>
                <p:oleObj name="Equation" r:id="rId16" imgW="164880" imgH="203040" progId="Equation.DSMT4">
                  <p:embed/>
                  <p:pic>
                    <p:nvPicPr>
                      <p:cNvPr id="0" name="Picture 5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7938" y="2978150"/>
                        <a:ext cx="515937" cy="636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7122150"/>
              </p:ext>
            </p:extLst>
          </p:nvPr>
        </p:nvGraphicFramePr>
        <p:xfrm>
          <a:off x="1887538" y="3087688"/>
          <a:ext cx="1312862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3" name="Equation" r:id="rId18" imgW="419040" imgH="177480" progId="Equation.DSMT4">
                  <p:embed/>
                </p:oleObj>
              </mc:Choice>
              <mc:Fallback>
                <p:oleObj name="Equation" r:id="rId18" imgW="419040" imgH="177480" progId="Equation.DSMT4">
                  <p:embed/>
                  <p:pic>
                    <p:nvPicPr>
                      <p:cNvPr id="0" name="Picture 5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7538" y="3087688"/>
                        <a:ext cx="1312862" cy="557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0846764"/>
              </p:ext>
            </p:extLst>
          </p:nvPr>
        </p:nvGraphicFramePr>
        <p:xfrm>
          <a:off x="3379788" y="3087688"/>
          <a:ext cx="993775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4" name="Equation" r:id="rId20" imgW="317160" imgH="177480" progId="Equation.DSMT4">
                  <p:embed/>
                </p:oleObj>
              </mc:Choice>
              <mc:Fallback>
                <p:oleObj name="Equation" r:id="rId20" imgW="317160" imgH="177480" progId="Equation.DSMT4">
                  <p:embed/>
                  <p:pic>
                    <p:nvPicPr>
                      <p:cNvPr id="0" name="Picture 5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9788" y="3087688"/>
                        <a:ext cx="993775" cy="557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6357708"/>
              </p:ext>
            </p:extLst>
          </p:nvPr>
        </p:nvGraphicFramePr>
        <p:xfrm>
          <a:off x="1258888" y="3554413"/>
          <a:ext cx="555625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5" name="Equation" r:id="rId22" imgW="177480" imgH="203040" progId="Equation.DSMT4">
                  <p:embed/>
                </p:oleObj>
              </mc:Choice>
              <mc:Fallback>
                <p:oleObj name="Equation" r:id="rId22" imgW="177480" imgH="203040" progId="Equation.DSMT4">
                  <p:embed/>
                  <p:pic>
                    <p:nvPicPr>
                      <p:cNvPr id="0" name="Picture 5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3554413"/>
                        <a:ext cx="555625" cy="636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5867718"/>
              </p:ext>
            </p:extLst>
          </p:nvPr>
        </p:nvGraphicFramePr>
        <p:xfrm>
          <a:off x="1868488" y="3662363"/>
          <a:ext cx="135255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6" name="Equation" r:id="rId24" imgW="431640" imgH="177480" progId="Equation.DSMT4">
                  <p:embed/>
                </p:oleObj>
              </mc:Choice>
              <mc:Fallback>
                <p:oleObj name="Equation" r:id="rId24" imgW="431640" imgH="177480" progId="Equation.DSMT4">
                  <p:embed/>
                  <p:pic>
                    <p:nvPicPr>
                      <p:cNvPr id="0" name="Picture 5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8488" y="3662363"/>
                        <a:ext cx="135255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2879914"/>
              </p:ext>
            </p:extLst>
          </p:nvPr>
        </p:nvGraphicFramePr>
        <p:xfrm>
          <a:off x="3379788" y="3663950"/>
          <a:ext cx="993775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7" name="Equation" r:id="rId26" imgW="317160" imgH="177480" progId="Equation.DSMT4">
                  <p:embed/>
                </p:oleObj>
              </mc:Choice>
              <mc:Fallback>
                <p:oleObj name="Equation" r:id="rId26" imgW="317160" imgH="177480" progId="Equation.DSMT4">
                  <p:embed/>
                  <p:pic>
                    <p:nvPicPr>
                      <p:cNvPr id="0" name="Picture 5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9788" y="3663950"/>
                        <a:ext cx="993775" cy="557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6046117"/>
              </p:ext>
            </p:extLst>
          </p:nvPr>
        </p:nvGraphicFramePr>
        <p:xfrm>
          <a:off x="1258888" y="4130675"/>
          <a:ext cx="555625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" name="Equation" r:id="rId28" imgW="177480" imgH="203040" progId="Equation.DSMT4">
                  <p:embed/>
                </p:oleObj>
              </mc:Choice>
              <mc:Fallback>
                <p:oleObj name="Equation" r:id="rId28" imgW="177480" imgH="203040" progId="Equation.DSMT4">
                  <p:embed/>
                  <p:pic>
                    <p:nvPicPr>
                      <p:cNvPr id="0" name="Picture 5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4130675"/>
                        <a:ext cx="555625" cy="636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5285592"/>
              </p:ext>
            </p:extLst>
          </p:nvPr>
        </p:nvGraphicFramePr>
        <p:xfrm>
          <a:off x="1868488" y="4240213"/>
          <a:ext cx="1352550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9" name="Equation" r:id="rId30" imgW="431640" imgH="177480" progId="Equation.DSMT4">
                  <p:embed/>
                </p:oleObj>
              </mc:Choice>
              <mc:Fallback>
                <p:oleObj name="Equation" r:id="rId30" imgW="431640" imgH="177480" progId="Equation.DSMT4">
                  <p:embed/>
                  <p:pic>
                    <p:nvPicPr>
                      <p:cNvPr id="0" name="Picture 5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8488" y="4240213"/>
                        <a:ext cx="1352550" cy="557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1582587"/>
              </p:ext>
            </p:extLst>
          </p:nvPr>
        </p:nvGraphicFramePr>
        <p:xfrm>
          <a:off x="3379788" y="4240213"/>
          <a:ext cx="993775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0" name="Equation" r:id="rId32" imgW="317160" imgH="177480" progId="Equation.DSMT4">
                  <p:embed/>
                </p:oleObj>
              </mc:Choice>
              <mc:Fallback>
                <p:oleObj name="Equation" r:id="rId32" imgW="317160" imgH="177480" progId="Equation.DSMT4">
                  <p:embed/>
                  <p:pic>
                    <p:nvPicPr>
                      <p:cNvPr id="0" name="Picture 5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9788" y="4240213"/>
                        <a:ext cx="993775" cy="557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8112160"/>
              </p:ext>
            </p:extLst>
          </p:nvPr>
        </p:nvGraphicFramePr>
        <p:xfrm>
          <a:off x="1277938" y="4705350"/>
          <a:ext cx="515937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1" name="Equation" r:id="rId34" imgW="164880" imgH="203040" progId="Equation.DSMT4">
                  <p:embed/>
                </p:oleObj>
              </mc:Choice>
              <mc:Fallback>
                <p:oleObj name="Equation" r:id="rId34" imgW="164880" imgH="203040" progId="Equation.DSMT4">
                  <p:embed/>
                  <p:pic>
                    <p:nvPicPr>
                      <p:cNvPr id="0" name="Picture 5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7938" y="4705350"/>
                        <a:ext cx="515937" cy="636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3488266"/>
              </p:ext>
            </p:extLst>
          </p:nvPr>
        </p:nvGraphicFramePr>
        <p:xfrm>
          <a:off x="1887538" y="4814888"/>
          <a:ext cx="1312862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2" name="Equation" r:id="rId36" imgW="419040" imgH="177480" progId="Equation.DSMT4">
                  <p:embed/>
                </p:oleObj>
              </mc:Choice>
              <mc:Fallback>
                <p:oleObj name="Equation" r:id="rId36" imgW="419040" imgH="177480" progId="Equation.DSMT4">
                  <p:embed/>
                  <p:pic>
                    <p:nvPicPr>
                      <p:cNvPr id="0" name="Picture 5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7538" y="4814888"/>
                        <a:ext cx="1312862" cy="557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3699181"/>
              </p:ext>
            </p:extLst>
          </p:nvPr>
        </p:nvGraphicFramePr>
        <p:xfrm>
          <a:off x="3379788" y="4816475"/>
          <a:ext cx="993775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3" name="Equation" r:id="rId38" imgW="317160" imgH="177480" progId="Equation.DSMT4">
                  <p:embed/>
                </p:oleObj>
              </mc:Choice>
              <mc:Fallback>
                <p:oleObj name="Equation" r:id="rId38" imgW="317160" imgH="177480" progId="Equation.DSMT4">
                  <p:embed/>
                  <p:pic>
                    <p:nvPicPr>
                      <p:cNvPr id="0" name="Picture 5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9788" y="4816475"/>
                        <a:ext cx="993775" cy="557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2687738"/>
              </p:ext>
            </p:extLst>
          </p:nvPr>
        </p:nvGraphicFramePr>
        <p:xfrm>
          <a:off x="1277938" y="5281613"/>
          <a:ext cx="515937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4" name="Equation" r:id="rId40" imgW="164880" imgH="203040" progId="Equation.DSMT4">
                  <p:embed/>
                </p:oleObj>
              </mc:Choice>
              <mc:Fallback>
                <p:oleObj name="Equation" r:id="rId40" imgW="164880" imgH="203040" progId="Equation.DSMT4">
                  <p:embed/>
                  <p:pic>
                    <p:nvPicPr>
                      <p:cNvPr id="0" name="Picture 5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7938" y="5281613"/>
                        <a:ext cx="515937" cy="636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2573692"/>
              </p:ext>
            </p:extLst>
          </p:nvPr>
        </p:nvGraphicFramePr>
        <p:xfrm>
          <a:off x="1868488" y="5391150"/>
          <a:ext cx="1352550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5" name="Equation" r:id="rId42" imgW="431640" imgH="177480" progId="Equation.DSMT4">
                  <p:embed/>
                </p:oleObj>
              </mc:Choice>
              <mc:Fallback>
                <p:oleObj name="Equation" r:id="rId42" imgW="431640" imgH="177480" progId="Equation.DSMT4">
                  <p:embed/>
                  <p:pic>
                    <p:nvPicPr>
                      <p:cNvPr id="0" name="Picture 5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8488" y="5391150"/>
                        <a:ext cx="1352550" cy="557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0269124"/>
              </p:ext>
            </p:extLst>
          </p:nvPr>
        </p:nvGraphicFramePr>
        <p:xfrm>
          <a:off x="3399433" y="5392068"/>
          <a:ext cx="954088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6" name="Equation" r:id="rId44" imgW="304560" imgH="177480" progId="Equation.DSMT4">
                  <p:embed/>
                </p:oleObj>
              </mc:Choice>
              <mc:Fallback>
                <p:oleObj name="Equation" r:id="rId44" imgW="304560" imgH="177480" progId="Equation.DSMT4">
                  <p:embed/>
                  <p:pic>
                    <p:nvPicPr>
                      <p:cNvPr id="0" name="Picture 5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9433" y="5392068"/>
                        <a:ext cx="954088" cy="557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9677479"/>
              </p:ext>
            </p:extLst>
          </p:nvPr>
        </p:nvGraphicFramePr>
        <p:xfrm>
          <a:off x="1115616" y="5960764"/>
          <a:ext cx="714375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7" name="Equation" r:id="rId46" imgW="228600" imgH="203040" progId="Equation.DSMT4">
                  <p:embed/>
                </p:oleObj>
              </mc:Choice>
              <mc:Fallback>
                <p:oleObj name="Equation" r:id="rId46" imgW="228600" imgH="203040" progId="Equation.DSMT4">
                  <p:embed/>
                  <p:pic>
                    <p:nvPicPr>
                      <p:cNvPr id="0" name="Picture 5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5960764"/>
                        <a:ext cx="714375" cy="636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0428866"/>
              </p:ext>
            </p:extLst>
          </p:nvPr>
        </p:nvGraphicFramePr>
        <p:xfrm>
          <a:off x="1835696" y="5967413"/>
          <a:ext cx="1751013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" name="Equation" r:id="rId48" imgW="558720" imgH="177480" progId="Equation.DSMT4">
                  <p:embed/>
                </p:oleObj>
              </mc:Choice>
              <mc:Fallback>
                <p:oleObj name="Equation" r:id="rId48" imgW="558720" imgH="177480" progId="Equation.DSMT4">
                  <p:embed/>
                  <p:pic>
                    <p:nvPicPr>
                      <p:cNvPr id="0" name="Picture 5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5967413"/>
                        <a:ext cx="1751013" cy="557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0892800"/>
              </p:ext>
            </p:extLst>
          </p:nvPr>
        </p:nvGraphicFramePr>
        <p:xfrm>
          <a:off x="3595812" y="5967413"/>
          <a:ext cx="1192212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9" name="Equation" r:id="rId50" imgW="380880" imgH="177480" progId="Equation.DSMT4">
                  <p:embed/>
                </p:oleObj>
              </mc:Choice>
              <mc:Fallback>
                <p:oleObj name="Equation" r:id="rId50" imgW="380880" imgH="177480" progId="Equation.DSMT4">
                  <p:embed/>
                  <p:pic>
                    <p:nvPicPr>
                      <p:cNvPr id="0" name="Picture 5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5812" y="5967413"/>
                        <a:ext cx="1192212" cy="557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453438"/>
              </p:ext>
            </p:extLst>
          </p:nvPr>
        </p:nvGraphicFramePr>
        <p:xfrm>
          <a:off x="4860032" y="1291747"/>
          <a:ext cx="623703" cy="625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0" name="Equation" r:id="rId52" imgW="228600" imgH="228600" progId="Equation.DSMT4">
                  <p:embed/>
                </p:oleObj>
              </mc:Choice>
              <mc:Fallback>
                <p:oleObj name="Equation" r:id="rId52" imgW="228600" imgH="228600" progId="Equation.DSMT4">
                  <p:embed/>
                  <p:pic>
                    <p:nvPicPr>
                      <p:cNvPr id="0" name="Picture 5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1291747"/>
                        <a:ext cx="623703" cy="6250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7205242"/>
              </p:ext>
            </p:extLst>
          </p:nvPr>
        </p:nvGraphicFramePr>
        <p:xfrm>
          <a:off x="5436096" y="1340768"/>
          <a:ext cx="623702" cy="4867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1" name="Equation" r:id="rId54" imgW="228600" imgH="177480" progId="Equation.DSMT4">
                  <p:embed/>
                </p:oleObj>
              </mc:Choice>
              <mc:Fallback>
                <p:oleObj name="Equation" r:id="rId54" imgW="228600" imgH="177480" progId="Equation.DSMT4">
                  <p:embed/>
                  <p:pic>
                    <p:nvPicPr>
                      <p:cNvPr id="0" name="Picture 5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1340768"/>
                        <a:ext cx="623702" cy="4867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9344648"/>
              </p:ext>
            </p:extLst>
          </p:nvPr>
        </p:nvGraphicFramePr>
        <p:xfrm>
          <a:off x="4665712" y="1867289"/>
          <a:ext cx="796568" cy="625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2" name="Equation" r:id="rId56" imgW="291960" imgH="228600" progId="Equation.DSMT4">
                  <p:embed/>
                </p:oleObj>
              </mc:Choice>
              <mc:Fallback>
                <p:oleObj name="Equation" r:id="rId56" imgW="291960" imgH="228600" progId="Equation.DSMT4">
                  <p:embed/>
                  <p:pic>
                    <p:nvPicPr>
                      <p:cNvPr id="0" name="Picture 5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5712" y="1867289"/>
                        <a:ext cx="796568" cy="6250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5639301"/>
              </p:ext>
            </p:extLst>
          </p:nvPr>
        </p:nvGraphicFramePr>
        <p:xfrm>
          <a:off x="5492750" y="1943114"/>
          <a:ext cx="658276" cy="4508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3" name="Equation" r:id="rId58" imgW="241200" imgH="164880" progId="Equation.DSMT4">
                  <p:embed/>
                </p:oleObj>
              </mc:Choice>
              <mc:Fallback>
                <p:oleObj name="Equation" r:id="rId58" imgW="241200" imgH="164880" progId="Equation.DSMT4">
                  <p:embed/>
                  <p:pic>
                    <p:nvPicPr>
                      <p:cNvPr id="0" name="Picture 5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0" y="1943114"/>
                        <a:ext cx="658276" cy="4508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5796136" y="3068960"/>
            <a:ext cx="300915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200" dirty="0" smtClean="0">
                <a:solidFill>
                  <a:srgbClr val="FF0000"/>
                </a:solidFill>
              </a:rPr>
              <a:t>The square root of a </a:t>
            </a:r>
          </a:p>
          <a:p>
            <a:r>
              <a:rPr lang="en-CA" sz="2200" dirty="0" smtClean="0">
                <a:solidFill>
                  <a:srgbClr val="FF0000"/>
                </a:solidFill>
              </a:rPr>
              <a:t>Perfect square will be</a:t>
            </a:r>
            <a:br>
              <a:rPr lang="en-CA" sz="2200" dirty="0" smtClean="0">
                <a:solidFill>
                  <a:srgbClr val="FF0000"/>
                </a:solidFill>
              </a:rPr>
            </a:br>
            <a:r>
              <a:rPr lang="en-CA" sz="2200" dirty="0" smtClean="0">
                <a:solidFill>
                  <a:srgbClr val="FF0000"/>
                </a:solidFill>
              </a:rPr>
              <a:t> an integer!</a:t>
            </a:r>
            <a:endParaRPr lang="en-CA" sz="2200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548337" y="4682210"/>
            <a:ext cx="41793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200" dirty="0" smtClean="0">
                <a:solidFill>
                  <a:srgbClr val="FF0000"/>
                </a:solidFill>
              </a:rPr>
              <a:t>These are all Perfect Squares!!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0" y="6581001"/>
            <a:ext cx="50754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 smtClean="0"/>
              <a:t>Copyright All Rights Reserved Homework Depot at www.BCMath.ca</a:t>
            </a:r>
            <a:endParaRPr lang="en-CA" sz="1200" dirty="0"/>
          </a:p>
        </p:txBody>
      </p:sp>
    </p:spTree>
    <p:extLst>
      <p:ext uri="{BB962C8B-B14F-4D97-AF65-F5344CB8AC3E}">
        <p14:creationId xmlns:p14="http://schemas.microsoft.com/office/powerpoint/2010/main" val="2088291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33" grpId="0"/>
      <p:bldP spid="33" grpId="1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994122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Ex: Given the following integers, indicate which of the following is a perfect square: </a:t>
            </a:r>
            <a:endParaRPr lang="en-C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7252737"/>
              </p:ext>
            </p:extLst>
          </p:nvPr>
        </p:nvGraphicFramePr>
        <p:xfrm>
          <a:off x="323528" y="1556792"/>
          <a:ext cx="1044116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8" name="Equation" r:id="rId4" imgW="368280" imgH="203040" progId="Equation.DSMT4">
                  <p:embed/>
                </p:oleObj>
              </mc:Choice>
              <mc:Fallback>
                <p:oleObj name="Equation" r:id="rId4" imgW="368280" imgH="203040" progId="Equation.DSMT4">
                  <p:embed/>
                  <p:pic>
                    <p:nvPicPr>
                      <p:cNvPr id="0" name="Picture 3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556792"/>
                        <a:ext cx="1044116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5691324"/>
              </p:ext>
            </p:extLst>
          </p:nvPr>
        </p:nvGraphicFramePr>
        <p:xfrm>
          <a:off x="323850" y="2349500"/>
          <a:ext cx="1044575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9" name="Equation" r:id="rId6" imgW="368280" imgH="203040" progId="Equation.DSMT4">
                  <p:embed/>
                </p:oleObj>
              </mc:Choice>
              <mc:Fallback>
                <p:oleObj name="Equation" r:id="rId6" imgW="368280" imgH="203040" progId="Equation.DSMT4">
                  <p:embed/>
                  <p:pic>
                    <p:nvPicPr>
                      <p:cNvPr id="0" name="Picture 3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349500"/>
                        <a:ext cx="1044575" cy="574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7049981"/>
              </p:ext>
            </p:extLst>
          </p:nvPr>
        </p:nvGraphicFramePr>
        <p:xfrm>
          <a:off x="323702" y="3141663"/>
          <a:ext cx="1223962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0" name="Equation" r:id="rId8" imgW="431640" imgH="203040" progId="Equation.DSMT4">
                  <p:embed/>
                </p:oleObj>
              </mc:Choice>
              <mc:Fallback>
                <p:oleObj name="Equation" r:id="rId8" imgW="431640" imgH="203040" progId="Equation.DSMT4">
                  <p:embed/>
                  <p:pic>
                    <p:nvPicPr>
                      <p:cNvPr id="0" name="Picture 3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702" y="3141663"/>
                        <a:ext cx="1223962" cy="574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7989257"/>
              </p:ext>
            </p:extLst>
          </p:nvPr>
        </p:nvGraphicFramePr>
        <p:xfrm>
          <a:off x="251520" y="3933825"/>
          <a:ext cx="1296987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1" name="Equation" r:id="rId10" imgW="457200" imgH="203040" progId="Equation.DSMT4">
                  <p:embed/>
                </p:oleObj>
              </mc:Choice>
              <mc:Fallback>
                <p:oleObj name="Equation" r:id="rId10" imgW="457200" imgH="203040" progId="Equation.DSMT4">
                  <p:embed/>
                  <p:pic>
                    <p:nvPicPr>
                      <p:cNvPr id="0" name="Picture 3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3933825"/>
                        <a:ext cx="1296987" cy="574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3416371"/>
              </p:ext>
            </p:extLst>
          </p:nvPr>
        </p:nvGraphicFramePr>
        <p:xfrm>
          <a:off x="323528" y="4724400"/>
          <a:ext cx="1008062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2" name="Equation" r:id="rId12" imgW="355320" imgH="203040" progId="Equation.DSMT4">
                  <p:embed/>
                </p:oleObj>
              </mc:Choice>
              <mc:Fallback>
                <p:oleObj name="Equation" r:id="rId12" imgW="355320" imgH="203040" progId="Equation.DSMT4">
                  <p:embed/>
                  <p:pic>
                    <p:nvPicPr>
                      <p:cNvPr id="0" name="Picture 3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4724400"/>
                        <a:ext cx="1008062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8194369"/>
              </p:ext>
            </p:extLst>
          </p:nvPr>
        </p:nvGraphicFramePr>
        <p:xfrm>
          <a:off x="341313" y="5516563"/>
          <a:ext cx="1152525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3" name="Equation" r:id="rId14" imgW="406080" imgH="203040" progId="Equation.DSMT4">
                  <p:embed/>
                </p:oleObj>
              </mc:Choice>
              <mc:Fallback>
                <p:oleObj name="Equation" r:id="rId14" imgW="406080" imgH="203040" progId="Equation.DSMT4">
                  <p:embed/>
                  <p:pic>
                    <p:nvPicPr>
                      <p:cNvPr id="0" name="Picture 3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313" y="5516563"/>
                        <a:ext cx="1152525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04273"/>
              </p:ext>
            </p:extLst>
          </p:nvPr>
        </p:nvGraphicFramePr>
        <p:xfrm>
          <a:off x="3491880" y="1557338"/>
          <a:ext cx="1296988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4" name="Equation" r:id="rId16" imgW="457200" imgH="203040" progId="Equation.DSMT4">
                  <p:embed/>
                </p:oleObj>
              </mc:Choice>
              <mc:Fallback>
                <p:oleObj name="Equation" r:id="rId16" imgW="457200" imgH="203040" progId="Equation.DSMT4">
                  <p:embed/>
                  <p:pic>
                    <p:nvPicPr>
                      <p:cNvPr id="0" name="Picture 3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1557338"/>
                        <a:ext cx="1296988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4751094"/>
              </p:ext>
            </p:extLst>
          </p:nvPr>
        </p:nvGraphicFramePr>
        <p:xfrm>
          <a:off x="3509343" y="2349500"/>
          <a:ext cx="1260475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5" name="Equation" r:id="rId18" imgW="444240" imgH="203040" progId="Equation.DSMT4">
                  <p:embed/>
                </p:oleObj>
              </mc:Choice>
              <mc:Fallback>
                <p:oleObj name="Equation" r:id="rId18" imgW="444240" imgH="203040" progId="Equation.DSMT4">
                  <p:embed/>
                  <p:pic>
                    <p:nvPicPr>
                      <p:cNvPr id="0" name="Picture 3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9343" y="2349500"/>
                        <a:ext cx="1260475" cy="574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6202984"/>
              </p:ext>
            </p:extLst>
          </p:nvPr>
        </p:nvGraphicFramePr>
        <p:xfrm>
          <a:off x="3617615" y="3141663"/>
          <a:ext cx="118745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6" name="Equation" r:id="rId20" imgW="419040" imgH="203040" progId="Equation.DSMT4">
                  <p:embed/>
                </p:oleObj>
              </mc:Choice>
              <mc:Fallback>
                <p:oleObj name="Equation" r:id="rId20" imgW="419040" imgH="203040" progId="Equation.DSMT4">
                  <p:embed/>
                  <p:pic>
                    <p:nvPicPr>
                      <p:cNvPr id="0" name="Picture 3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7615" y="3141663"/>
                        <a:ext cx="1187450" cy="574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7011628"/>
              </p:ext>
            </p:extLst>
          </p:nvPr>
        </p:nvGraphicFramePr>
        <p:xfrm>
          <a:off x="3509268" y="3933056"/>
          <a:ext cx="1260475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7" name="Equation" r:id="rId22" imgW="444240" imgH="203040" progId="Equation.DSMT4">
                  <p:embed/>
                </p:oleObj>
              </mc:Choice>
              <mc:Fallback>
                <p:oleObj name="Equation" r:id="rId22" imgW="444240" imgH="203040" progId="Equation.DSMT4">
                  <p:embed/>
                  <p:pic>
                    <p:nvPicPr>
                      <p:cNvPr id="0" name="Picture 3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9268" y="3933056"/>
                        <a:ext cx="1260475" cy="574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835100"/>
              </p:ext>
            </p:extLst>
          </p:nvPr>
        </p:nvGraphicFramePr>
        <p:xfrm>
          <a:off x="3546475" y="4724400"/>
          <a:ext cx="151130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8" name="Equation" r:id="rId24" imgW="533160" imgH="203040" progId="Equation.DSMT4">
                  <p:embed/>
                </p:oleObj>
              </mc:Choice>
              <mc:Fallback>
                <p:oleObj name="Equation" r:id="rId24" imgW="533160" imgH="203040" progId="Equation.DSMT4">
                  <p:embed/>
                  <p:pic>
                    <p:nvPicPr>
                      <p:cNvPr id="0" name="Picture 3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6475" y="4724400"/>
                        <a:ext cx="1511300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3361246"/>
              </p:ext>
            </p:extLst>
          </p:nvPr>
        </p:nvGraphicFramePr>
        <p:xfrm>
          <a:off x="3544268" y="5516563"/>
          <a:ext cx="133350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9" name="Equation" r:id="rId26" imgW="469800" imgH="203040" progId="Equation.DSMT4">
                  <p:embed/>
                </p:oleObj>
              </mc:Choice>
              <mc:Fallback>
                <p:oleObj name="Equation" r:id="rId26" imgW="469800" imgH="203040" progId="Equation.DSMT4">
                  <p:embed/>
                  <p:pic>
                    <p:nvPicPr>
                      <p:cNvPr id="0" name="Picture 3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4268" y="5516563"/>
                        <a:ext cx="1333500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2737905"/>
              </p:ext>
            </p:extLst>
          </p:nvPr>
        </p:nvGraphicFramePr>
        <p:xfrm>
          <a:off x="6228184" y="1557338"/>
          <a:ext cx="90170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0" name="Equation" r:id="rId28" imgW="317160" imgH="203040" progId="Equation.DSMT4">
                  <p:embed/>
                </p:oleObj>
              </mc:Choice>
              <mc:Fallback>
                <p:oleObj name="Equation" r:id="rId28" imgW="317160" imgH="203040" progId="Equation.DSMT4">
                  <p:embed/>
                  <p:pic>
                    <p:nvPicPr>
                      <p:cNvPr id="0" name="Picture 3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8184" y="1557338"/>
                        <a:ext cx="901700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698098"/>
              </p:ext>
            </p:extLst>
          </p:nvPr>
        </p:nvGraphicFramePr>
        <p:xfrm>
          <a:off x="6300192" y="2349500"/>
          <a:ext cx="828675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1" name="Equation" r:id="rId30" imgW="291960" imgH="203040" progId="Equation.DSMT4">
                  <p:embed/>
                </p:oleObj>
              </mc:Choice>
              <mc:Fallback>
                <p:oleObj name="Equation" r:id="rId30" imgW="291960" imgH="203040" progId="Equation.DSMT4">
                  <p:embed/>
                  <p:pic>
                    <p:nvPicPr>
                      <p:cNvPr id="0" name="Picture 3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192" y="2349500"/>
                        <a:ext cx="828675" cy="574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9771356"/>
              </p:ext>
            </p:extLst>
          </p:nvPr>
        </p:nvGraphicFramePr>
        <p:xfrm>
          <a:off x="6228184" y="3140968"/>
          <a:ext cx="129540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2" name="Equation" r:id="rId32" imgW="457200" imgH="203040" progId="Equation.DSMT4">
                  <p:embed/>
                </p:oleObj>
              </mc:Choice>
              <mc:Fallback>
                <p:oleObj name="Equation" r:id="rId32" imgW="457200" imgH="203040" progId="Equation.DSMT4">
                  <p:embed/>
                  <p:pic>
                    <p:nvPicPr>
                      <p:cNvPr id="0" name="Picture 3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8184" y="3140968"/>
                        <a:ext cx="1295400" cy="574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1365054"/>
              </p:ext>
            </p:extLst>
          </p:nvPr>
        </p:nvGraphicFramePr>
        <p:xfrm>
          <a:off x="6262688" y="3933825"/>
          <a:ext cx="1223962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3" name="Equation" r:id="rId34" imgW="431640" imgH="203040" progId="Equation.DSMT4">
                  <p:embed/>
                </p:oleObj>
              </mc:Choice>
              <mc:Fallback>
                <p:oleObj name="Equation" r:id="rId34" imgW="431640" imgH="203040" progId="Equation.DSMT4">
                  <p:embed/>
                  <p:pic>
                    <p:nvPicPr>
                      <p:cNvPr id="0" name="Picture 3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2688" y="3933825"/>
                        <a:ext cx="1223962" cy="574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" name="Group 21"/>
          <p:cNvGrpSpPr/>
          <p:nvPr/>
        </p:nvGrpSpPr>
        <p:grpSpPr>
          <a:xfrm>
            <a:off x="1537812" y="1445341"/>
            <a:ext cx="333947" cy="562418"/>
            <a:chOff x="8233586" y="2380794"/>
            <a:chExt cx="397531" cy="792088"/>
          </a:xfrm>
        </p:grpSpPr>
        <p:sp>
          <p:nvSpPr>
            <p:cNvPr id="3" name="Rectangle 2"/>
            <p:cNvSpPr/>
            <p:nvPr/>
          </p:nvSpPr>
          <p:spPr>
            <a:xfrm rot="18605036">
              <a:off x="8163065" y="2704830"/>
              <a:ext cx="792088" cy="14401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1" name="Rectangle 20"/>
            <p:cNvSpPr/>
            <p:nvPr/>
          </p:nvSpPr>
          <p:spPr>
            <a:xfrm rot="2994964" flipH="1">
              <a:off x="8107572" y="2864282"/>
              <a:ext cx="396044" cy="14401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542732" y="2217157"/>
            <a:ext cx="333947" cy="562418"/>
            <a:chOff x="8233586" y="2380794"/>
            <a:chExt cx="397531" cy="792088"/>
          </a:xfrm>
        </p:grpSpPr>
        <p:sp>
          <p:nvSpPr>
            <p:cNvPr id="24" name="Rectangle 23"/>
            <p:cNvSpPr/>
            <p:nvPr/>
          </p:nvSpPr>
          <p:spPr>
            <a:xfrm rot="18605036">
              <a:off x="8163065" y="2704830"/>
              <a:ext cx="792088" cy="14401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" name="Rectangle 24"/>
            <p:cNvSpPr/>
            <p:nvPr/>
          </p:nvSpPr>
          <p:spPr>
            <a:xfrm rot="2994964" flipH="1">
              <a:off x="8107572" y="2864282"/>
              <a:ext cx="396044" cy="14401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650888" y="3047965"/>
            <a:ext cx="333947" cy="562418"/>
            <a:chOff x="8233586" y="2380794"/>
            <a:chExt cx="397531" cy="792088"/>
          </a:xfrm>
        </p:grpSpPr>
        <p:sp>
          <p:nvSpPr>
            <p:cNvPr id="27" name="Rectangle 26"/>
            <p:cNvSpPr/>
            <p:nvPr/>
          </p:nvSpPr>
          <p:spPr>
            <a:xfrm rot="18605036">
              <a:off x="8163065" y="2704830"/>
              <a:ext cx="792088" cy="14401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8" name="Rectangle 27"/>
            <p:cNvSpPr/>
            <p:nvPr/>
          </p:nvSpPr>
          <p:spPr>
            <a:xfrm rot="2994964" flipH="1">
              <a:off x="8107572" y="2864282"/>
              <a:ext cx="396044" cy="14401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579246" y="3878774"/>
            <a:ext cx="562418" cy="562418"/>
            <a:chOff x="1711978" y="3849278"/>
            <a:chExt cx="562418" cy="562418"/>
          </a:xfrm>
        </p:grpSpPr>
        <p:sp>
          <p:nvSpPr>
            <p:cNvPr id="30" name="Rectangle 29"/>
            <p:cNvSpPr/>
            <p:nvPr/>
          </p:nvSpPr>
          <p:spPr>
            <a:xfrm rot="18605036">
              <a:off x="1707058" y="4069996"/>
              <a:ext cx="562418" cy="12098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2" name="Rectangle 31"/>
            <p:cNvSpPr/>
            <p:nvPr/>
          </p:nvSpPr>
          <p:spPr>
            <a:xfrm rot="2405036">
              <a:off x="1711978" y="4074916"/>
              <a:ext cx="562418" cy="12098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655808" y="4645669"/>
            <a:ext cx="333947" cy="562418"/>
            <a:chOff x="8233586" y="2380794"/>
            <a:chExt cx="397531" cy="792088"/>
          </a:xfrm>
        </p:grpSpPr>
        <p:sp>
          <p:nvSpPr>
            <p:cNvPr id="35" name="Rectangle 34"/>
            <p:cNvSpPr/>
            <p:nvPr/>
          </p:nvSpPr>
          <p:spPr>
            <a:xfrm rot="18605036">
              <a:off x="8163065" y="2704830"/>
              <a:ext cx="792088" cy="14401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6" name="Rectangle 35"/>
            <p:cNvSpPr/>
            <p:nvPr/>
          </p:nvSpPr>
          <p:spPr>
            <a:xfrm rot="2994964" flipH="1">
              <a:off x="8107572" y="2864282"/>
              <a:ext cx="396044" cy="14401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1552141" y="5520762"/>
            <a:ext cx="562418" cy="562418"/>
            <a:chOff x="1711978" y="3849278"/>
            <a:chExt cx="562418" cy="562418"/>
          </a:xfrm>
        </p:grpSpPr>
        <p:sp>
          <p:nvSpPr>
            <p:cNvPr id="38" name="Rectangle 37"/>
            <p:cNvSpPr/>
            <p:nvPr/>
          </p:nvSpPr>
          <p:spPr>
            <a:xfrm rot="18605036">
              <a:off x="1707058" y="4069996"/>
              <a:ext cx="562418" cy="12098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9" name="Rectangle 38"/>
            <p:cNvSpPr/>
            <p:nvPr/>
          </p:nvSpPr>
          <p:spPr>
            <a:xfrm rot="2405036">
              <a:off x="1711978" y="4074916"/>
              <a:ext cx="562418" cy="12098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4934857" y="1558559"/>
            <a:ext cx="333947" cy="562418"/>
            <a:chOff x="8233586" y="2380794"/>
            <a:chExt cx="397531" cy="792088"/>
          </a:xfrm>
        </p:grpSpPr>
        <p:sp>
          <p:nvSpPr>
            <p:cNvPr id="41" name="Rectangle 40"/>
            <p:cNvSpPr/>
            <p:nvPr/>
          </p:nvSpPr>
          <p:spPr>
            <a:xfrm rot="18605036">
              <a:off x="8163065" y="2704830"/>
              <a:ext cx="792088" cy="14401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2" name="Rectangle 41"/>
            <p:cNvSpPr/>
            <p:nvPr/>
          </p:nvSpPr>
          <p:spPr>
            <a:xfrm rot="2994964" flipH="1">
              <a:off x="8107572" y="2864282"/>
              <a:ext cx="396044" cy="14401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4858529" y="2330375"/>
            <a:ext cx="562418" cy="562418"/>
            <a:chOff x="1711978" y="3849278"/>
            <a:chExt cx="562418" cy="562418"/>
          </a:xfrm>
        </p:grpSpPr>
        <p:sp>
          <p:nvSpPr>
            <p:cNvPr id="44" name="Rectangle 43"/>
            <p:cNvSpPr/>
            <p:nvPr/>
          </p:nvSpPr>
          <p:spPr>
            <a:xfrm rot="18605036">
              <a:off x="1707058" y="4069996"/>
              <a:ext cx="562418" cy="12098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5" name="Rectangle 44"/>
            <p:cNvSpPr/>
            <p:nvPr/>
          </p:nvSpPr>
          <p:spPr>
            <a:xfrm rot="2405036">
              <a:off x="1711978" y="4074916"/>
              <a:ext cx="562418" cy="12098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4846172" y="3131687"/>
            <a:ext cx="562418" cy="562418"/>
            <a:chOff x="1711978" y="3849278"/>
            <a:chExt cx="562418" cy="562418"/>
          </a:xfrm>
        </p:grpSpPr>
        <p:sp>
          <p:nvSpPr>
            <p:cNvPr id="47" name="Rectangle 46"/>
            <p:cNvSpPr/>
            <p:nvPr/>
          </p:nvSpPr>
          <p:spPr>
            <a:xfrm rot="18605036">
              <a:off x="1707058" y="4069996"/>
              <a:ext cx="562418" cy="12098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8" name="Rectangle 47"/>
            <p:cNvSpPr/>
            <p:nvPr/>
          </p:nvSpPr>
          <p:spPr>
            <a:xfrm rot="2405036">
              <a:off x="1711978" y="4074916"/>
              <a:ext cx="562418" cy="12098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4980958" y="3829839"/>
            <a:ext cx="333947" cy="562418"/>
            <a:chOff x="8233586" y="2380794"/>
            <a:chExt cx="397531" cy="792088"/>
          </a:xfrm>
        </p:grpSpPr>
        <p:sp>
          <p:nvSpPr>
            <p:cNvPr id="50" name="Rectangle 49"/>
            <p:cNvSpPr/>
            <p:nvPr/>
          </p:nvSpPr>
          <p:spPr>
            <a:xfrm rot="18605036">
              <a:off x="8163065" y="2704830"/>
              <a:ext cx="792088" cy="14401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1" name="Rectangle 50"/>
            <p:cNvSpPr/>
            <p:nvPr/>
          </p:nvSpPr>
          <p:spPr>
            <a:xfrm rot="2994964" flipH="1">
              <a:off x="8107572" y="2864282"/>
              <a:ext cx="396044" cy="14401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5214511" y="4645668"/>
            <a:ext cx="333947" cy="562418"/>
            <a:chOff x="8233586" y="2380794"/>
            <a:chExt cx="397531" cy="792088"/>
          </a:xfrm>
        </p:grpSpPr>
        <p:sp>
          <p:nvSpPr>
            <p:cNvPr id="53" name="Rectangle 52"/>
            <p:cNvSpPr/>
            <p:nvPr/>
          </p:nvSpPr>
          <p:spPr>
            <a:xfrm rot="18605036">
              <a:off x="8163065" y="2704830"/>
              <a:ext cx="792088" cy="14401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4" name="Rectangle 53"/>
            <p:cNvSpPr/>
            <p:nvPr/>
          </p:nvSpPr>
          <p:spPr>
            <a:xfrm rot="2994964" flipH="1">
              <a:off x="8107572" y="2864282"/>
              <a:ext cx="396044" cy="14401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5171348" y="5390961"/>
            <a:ext cx="333947" cy="562418"/>
            <a:chOff x="8233586" y="2380794"/>
            <a:chExt cx="397531" cy="792088"/>
          </a:xfrm>
        </p:grpSpPr>
        <p:sp>
          <p:nvSpPr>
            <p:cNvPr id="56" name="Rectangle 55"/>
            <p:cNvSpPr/>
            <p:nvPr/>
          </p:nvSpPr>
          <p:spPr>
            <a:xfrm rot="18605036">
              <a:off x="8163065" y="2704830"/>
              <a:ext cx="792088" cy="14401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7" name="Rectangle 56"/>
            <p:cNvSpPr/>
            <p:nvPr/>
          </p:nvSpPr>
          <p:spPr>
            <a:xfrm rot="2994964" flipH="1">
              <a:off x="8107572" y="2864282"/>
              <a:ext cx="396044" cy="14401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7561669" y="1558559"/>
            <a:ext cx="333947" cy="562418"/>
            <a:chOff x="8233586" y="2380794"/>
            <a:chExt cx="397531" cy="792088"/>
          </a:xfrm>
        </p:grpSpPr>
        <p:sp>
          <p:nvSpPr>
            <p:cNvPr id="59" name="Rectangle 58"/>
            <p:cNvSpPr/>
            <p:nvPr/>
          </p:nvSpPr>
          <p:spPr>
            <a:xfrm rot="18605036">
              <a:off x="8163065" y="2704830"/>
              <a:ext cx="792088" cy="14401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0" name="Rectangle 59"/>
            <p:cNvSpPr/>
            <p:nvPr/>
          </p:nvSpPr>
          <p:spPr>
            <a:xfrm rot="2994964" flipH="1">
              <a:off x="8107572" y="2864282"/>
              <a:ext cx="396044" cy="14401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7568339" y="2335294"/>
            <a:ext cx="333947" cy="562418"/>
            <a:chOff x="8233586" y="2380794"/>
            <a:chExt cx="397531" cy="792088"/>
          </a:xfrm>
        </p:grpSpPr>
        <p:sp>
          <p:nvSpPr>
            <p:cNvPr id="62" name="Rectangle 61"/>
            <p:cNvSpPr/>
            <p:nvPr/>
          </p:nvSpPr>
          <p:spPr>
            <a:xfrm rot="18605036">
              <a:off x="8163065" y="2704830"/>
              <a:ext cx="792088" cy="14401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3" name="Rectangle 62"/>
            <p:cNvSpPr/>
            <p:nvPr/>
          </p:nvSpPr>
          <p:spPr>
            <a:xfrm rot="2994964" flipH="1">
              <a:off x="8107572" y="2864282"/>
              <a:ext cx="396044" cy="14401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7607770" y="3136606"/>
            <a:ext cx="562418" cy="562418"/>
            <a:chOff x="1711978" y="3849278"/>
            <a:chExt cx="562418" cy="562418"/>
          </a:xfrm>
        </p:grpSpPr>
        <p:sp>
          <p:nvSpPr>
            <p:cNvPr id="65" name="Rectangle 64"/>
            <p:cNvSpPr/>
            <p:nvPr/>
          </p:nvSpPr>
          <p:spPr>
            <a:xfrm rot="18605036">
              <a:off x="1707058" y="4069996"/>
              <a:ext cx="562418" cy="12098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6" name="Rectangle 65"/>
            <p:cNvSpPr/>
            <p:nvPr/>
          </p:nvSpPr>
          <p:spPr>
            <a:xfrm rot="2405036">
              <a:off x="1711978" y="4074916"/>
              <a:ext cx="562418" cy="12098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7607770" y="3951923"/>
            <a:ext cx="562418" cy="562418"/>
            <a:chOff x="1711978" y="3849278"/>
            <a:chExt cx="562418" cy="562418"/>
          </a:xfrm>
        </p:grpSpPr>
        <p:sp>
          <p:nvSpPr>
            <p:cNvPr id="68" name="Rectangle 67"/>
            <p:cNvSpPr/>
            <p:nvPr/>
          </p:nvSpPr>
          <p:spPr>
            <a:xfrm rot="18605036">
              <a:off x="1707058" y="4069996"/>
              <a:ext cx="562418" cy="12098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9" name="Rectangle 68"/>
            <p:cNvSpPr/>
            <p:nvPr/>
          </p:nvSpPr>
          <p:spPr>
            <a:xfrm rot="2405036">
              <a:off x="1711978" y="4074916"/>
              <a:ext cx="562418" cy="12098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5730070" y="4696905"/>
            <a:ext cx="30812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200" dirty="0" smtClean="0">
                <a:solidFill>
                  <a:srgbClr val="FF0000"/>
                </a:solidFill>
              </a:rPr>
              <a:t>You can’t Square Root</a:t>
            </a:r>
          </a:p>
          <a:p>
            <a:r>
              <a:rPr lang="en-CA" sz="2200" dirty="0" smtClean="0">
                <a:solidFill>
                  <a:srgbClr val="FF0000"/>
                </a:solidFill>
              </a:rPr>
              <a:t>a negative value!</a:t>
            </a:r>
            <a:endParaRPr lang="en-CA" sz="2200" dirty="0">
              <a:solidFill>
                <a:srgbClr val="FF000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0" y="6581001"/>
            <a:ext cx="50754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 smtClean="0"/>
              <a:t>Copyright All Rights Reserved Homework Depot at www.BCMath.ca</a:t>
            </a:r>
            <a:endParaRPr lang="en-CA" sz="1200" dirty="0"/>
          </a:p>
        </p:txBody>
      </p:sp>
    </p:spTree>
    <p:extLst>
      <p:ext uri="{BB962C8B-B14F-4D97-AF65-F5344CB8AC3E}">
        <p14:creationId xmlns:p14="http://schemas.microsoft.com/office/powerpoint/2010/main" val="528918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en-CA" dirty="0" smtClean="0"/>
              <a:t>Fractions as Perfect Squares: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147248" cy="5421216"/>
          </a:xfrm>
        </p:spPr>
        <p:txBody>
          <a:bodyPr/>
          <a:lstStyle/>
          <a:p>
            <a:r>
              <a:rPr lang="en-CA" dirty="0" smtClean="0"/>
              <a:t>A fraction can also be a perfect square if both the numerator and denominator are perfect squares</a:t>
            </a:r>
          </a:p>
          <a:p>
            <a:endParaRPr lang="en-CA" dirty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Remember to simplify and cancel out any common factors</a:t>
            </a:r>
            <a:endParaRPr lang="en-C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9563547"/>
              </p:ext>
            </p:extLst>
          </p:nvPr>
        </p:nvGraphicFramePr>
        <p:xfrm>
          <a:off x="1475656" y="2060848"/>
          <a:ext cx="628774" cy="928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8" name="Equation" r:id="rId4" imgW="266400" imgH="393480" progId="Equation.DSMT4">
                  <p:embed/>
                </p:oleObj>
              </mc:Choice>
              <mc:Fallback>
                <p:oleObj name="Equation" r:id="rId4" imgW="266400" imgH="393480" progId="Equation.DSMT4">
                  <p:embed/>
                  <p:pic>
                    <p:nvPicPr>
                      <p:cNvPr id="0" name="Picture 1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2060848"/>
                        <a:ext cx="628774" cy="9281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4154711"/>
              </p:ext>
            </p:extLst>
          </p:nvPr>
        </p:nvGraphicFramePr>
        <p:xfrm>
          <a:off x="2195736" y="2060575"/>
          <a:ext cx="1317625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9" name="Equation" r:id="rId6" imgW="558720" imgH="393480" progId="Equation.DSMT4">
                  <p:embed/>
                </p:oleObj>
              </mc:Choice>
              <mc:Fallback>
                <p:oleObj name="Equation" r:id="rId6" imgW="558720" imgH="393480" progId="Equation.DSMT4">
                  <p:embed/>
                  <p:pic>
                    <p:nvPicPr>
                      <p:cNvPr id="0" name="Picture 1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2060575"/>
                        <a:ext cx="1317625" cy="928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3957812"/>
              </p:ext>
            </p:extLst>
          </p:nvPr>
        </p:nvGraphicFramePr>
        <p:xfrm>
          <a:off x="4770809" y="2000250"/>
          <a:ext cx="1198562" cy="104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0" name="Equation" r:id="rId8" imgW="507960" imgH="444240" progId="Equation.DSMT4">
                  <p:embed/>
                </p:oleObj>
              </mc:Choice>
              <mc:Fallback>
                <p:oleObj name="Equation" r:id="rId8" imgW="507960" imgH="444240" progId="Equation.DSMT4">
                  <p:embed/>
                  <p:pic>
                    <p:nvPicPr>
                      <p:cNvPr id="0" name="Picture 1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0809" y="2000250"/>
                        <a:ext cx="1198562" cy="1049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9528639"/>
              </p:ext>
            </p:extLst>
          </p:nvPr>
        </p:nvGraphicFramePr>
        <p:xfrm>
          <a:off x="5994945" y="2060848"/>
          <a:ext cx="449263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1" name="Equation" r:id="rId10" imgW="190440" imgH="393480" progId="Equation.DSMT4">
                  <p:embed/>
                </p:oleObj>
              </mc:Choice>
              <mc:Fallback>
                <p:oleObj name="Equation" r:id="rId10" imgW="190440" imgH="393480" progId="Equation.DSMT4">
                  <p:embed/>
                  <p:pic>
                    <p:nvPicPr>
                      <p:cNvPr id="0" name="Picture 1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4945" y="2060848"/>
                        <a:ext cx="449263" cy="930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468868"/>
              </p:ext>
            </p:extLst>
          </p:nvPr>
        </p:nvGraphicFramePr>
        <p:xfrm>
          <a:off x="1543720" y="4157663"/>
          <a:ext cx="5080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2" name="Equation" r:id="rId12" imgW="215640" imgH="393480" progId="Equation.DSMT4">
                  <p:embed/>
                </p:oleObj>
              </mc:Choice>
              <mc:Fallback>
                <p:oleObj name="Equation" r:id="rId12" imgW="215640" imgH="393480" progId="Equation.DSMT4">
                  <p:embed/>
                  <p:pic>
                    <p:nvPicPr>
                      <p:cNvPr id="0" name="Picture 1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720" y="4157663"/>
                        <a:ext cx="508000" cy="927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202126" y="3820656"/>
            <a:ext cx="35750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 smtClean="0">
                <a:solidFill>
                  <a:srgbClr val="FF0000"/>
                </a:solidFill>
              </a:rPr>
              <a:t>Divide them both by the </a:t>
            </a:r>
            <a:br>
              <a:rPr lang="en-CA" sz="2000" dirty="0" smtClean="0">
                <a:solidFill>
                  <a:srgbClr val="FF0000"/>
                </a:solidFill>
              </a:rPr>
            </a:br>
            <a:r>
              <a:rPr lang="en-CA" sz="2000" dirty="0" smtClean="0">
                <a:solidFill>
                  <a:srgbClr val="FF0000"/>
                </a:solidFill>
              </a:rPr>
              <a:t>Greatest Common factor  “2”</a:t>
            </a:r>
            <a:endParaRPr lang="en-CA" sz="2000" dirty="0">
              <a:solidFill>
                <a:srgbClr val="FF00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1547664" y="4293096"/>
            <a:ext cx="504056" cy="200055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1619672" y="4797152"/>
            <a:ext cx="504056" cy="200055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2258832"/>
              </p:ext>
            </p:extLst>
          </p:nvPr>
        </p:nvGraphicFramePr>
        <p:xfrm>
          <a:off x="2195736" y="4149080"/>
          <a:ext cx="808037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3" name="Equation" r:id="rId14" imgW="342720" imgH="393480" progId="Equation.DSMT4">
                  <p:embed/>
                </p:oleObj>
              </mc:Choice>
              <mc:Fallback>
                <p:oleObj name="Equation" r:id="rId14" imgW="342720" imgH="393480" progId="Equation.DSMT4">
                  <p:embed/>
                  <p:pic>
                    <p:nvPicPr>
                      <p:cNvPr id="0" name="Picture 1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4149080"/>
                        <a:ext cx="808037" cy="927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529465"/>
              </p:ext>
            </p:extLst>
          </p:nvPr>
        </p:nvGraphicFramePr>
        <p:xfrm>
          <a:off x="1331640" y="4005064"/>
          <a:ext cx="314679" cy="2750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4" name="Equation" r:id="rId16" imgW="203040" imgH="177480" progId="Equation.DSMT4">
                  <p:embed/>
                </p:oleObj>
              </mc:Choice>
              <mc:Fallback>
                <p:oleObj name="Equation" r:id="rId16" imgW="203040" imgH="177480" progId="Equation.DSMT4">
                  <p:embed/>
                  <p:pic>
                    <p:nvPicPr>
                      <p:cNvPr id="0" name="Picture 1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4005064"/>
                        <a:ext cx="314679" cy="2750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6331661"/>
              </p:ext>
            </p:extLst>
          </p:nvPr>
        </p:nvGraphicFramePr>
        <p:xfrm>
          <a:off x="1979712" y="4880967"/>
          <a:ext cx="177800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5" name="Equation" r:id="rId18" imgW="114120" imgH="177480" progId="Equation.DSMT4">
                  <p:embed/>
                </p:oleObj>
              </mc:Choice>
              <mc:Fallback>
                <p:oleObj name="Equation" r:id="rId18" imgW="114120" imgH="177480" progId="Equation.DSMT4">
                  <p:embed/>
                  <p:pic>
                    <p:nvPicPr>
                      <p:cNvPr id="0" name="Picture 1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4880967"/>
                        <a:ext cx="177800" cy="27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202126" y="4685074"/>
            <a:ext cx="409759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 smtClean="0">
                <a:solidFill>
                  <a:srgbClr val="FF0000"/>
                </a:solidFill>
              </a:rPr>
              <a:t>After the fraction is simplified,</a:t>
            </a:r>
          </a:p>
          <a:p>
            <a:r>
              <a:rPr lang="en-CA" sz="2000" dirty="0" smtClean="0">
                <a:solidFill>
                  <a:srgbClr val="FF0000"/>
                </a:solidFill>
              </a:rPr>
              <a:t>we can see that both the top and </a:t>
            </a:r>
            <a:br>
              <a:rPr lang="en-CA" sz="2000" dirty="0" smtClean="0">
                <a:solidFill>
                  <a:srgbClr val="FF0000"/>
                </a:solidFill>
              </a:rPr>
            </a:br>
            <a:r>
              <a:rPr lang="en-CA" sz="2000" dirty="0" smtClean="0">
                <a:solidFill>
                  <a:srgbClr val="FF0000"/>
                </a:solidFill>
              </a:rPr>
              <a:t>bottom are perfect squares</a:t>
            </a:r>
            <a:endParaRPr lang="en-CA" sz="20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7430" y="5840338"/>
            <a:ext cx="75023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 smtClean="0">
                <a:solidFill>
                  <a:srgbClr val="FF0000"/>
                </a:solidFill>
              </a:rPr>
              <a:t>Note: As long as both the numerator and denominator are </a:t>
            </a:r>
            <a:br>
              <a:rPr lang="en-CA" sz="2000" dirty="0" smtClean="0">
                <a:solidFill>
                  <a:srgbClr val="FF0000"/>
                </a:solidFill>
              </a:rPr>
            </a:br>
            <a:r>
              <a:rPr lang="en-CA" sz="2000" dirty="0" smtClean="0">
                <a:solidFill>
                  <a:srgbClr val="FF0000"/>
                </a:solidFill>
              </a:rPr>
              <a:t>both perfect squares, then the fraction is also a perfect square</a:t>
            </a:r>
            <a:endParaRPr lang="en-CA" sz="20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6581001"/>
            <a:ext cx="50754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 smtClean="0"/>
              <a:t>Copyright All Rights Reserved Homework Depot at www.BCMath.ca</a:t>
            </a:r>
            <a:endParaRPr lang="en-CA" sz="1200" dirty="0"/>
          </a:p>
        </p:txBody>
      </p:sp>
    </p:spTree>
    <p:extLst>
      <p:ext uri="{BB962C8B-B14F-4D97-AF65-F5344CB8AC3E}">
        <p14:creationId xmlns:p14="http://schemas.microsoft.com/office/powerpoint/2010/main" val="1686265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974" y="97662"/>
            <a:ext cx="8368474" cy="684007"/>
          </a:xfrm>
        </p:spPr>
        <p:txBody>
          <a:bodyPr>
            <a:normAutofit/>
          </a:bodyPr>
          <a:lstStyle/>
          <a:p>
            <a:r>
              <a:rPr lang="en-CA" sz="2300" dirty="0" smtClean="0"/>
              <a:t>Ex #2) Which of the fractions are perfect squares</a:t>
            </a:r>
            <a:endParaRPr lang="en-CA" sz="23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561951"/>
              </p:ext>
            </p:extLst>
          </p:nvPr>
        </p:nvGraphicFramePr>
        <p:xfrm>
          <a:off x="385146" y="899667"/>
          <a:ext cx="942260" cy="884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79" name="Equation" r:id="rId4" imgW="419040" imgH="393480" progId="Equation.DSMT4">
                  <p:embed/>
                </p:oleObj>
              </mc:Choice>
              <mc:Fallback>
                <p:oleObj name="Equation" r:id="rId4" imgW="419040" imgH="393480" progId="Equation.DSMT4">
                  <p:embed/>
                  <p:pic>
                    <p:nvPicPr>
                      <p:cNvPr id="0" name="Picture 4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46" y="899667"/>
                        <a:ext cx="942260" cy="8843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4309851"/>
              </p:ext>
            </p:extLst>
          </p:nvPr>
        </p:nvGraphicFramePr>
        <p:xfrm>
          <a:off x="436563" y="2385104"/>
          <a:ext cx="996950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80" name="Equation" r:id="rId6" imgW="444240" imgH="393480" progId="Equation.DSMT4">
                  <p:embed/>
                </p:oleObj>
              </mc:Choice>
              <mc:Fallback>
                <p:oleObj name="Equation" r:id="rId6" imgW="444240" imgH="393480" progId="Equation.DSMT4">
                  <p:embed/>
                  <p:pic>
                    <p:nvPicPr>
                      <p:cNvPr id="0" name="Picture 4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563" y="2385104"/>
                        <a:ext cx="996950" cy="88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9278825"/>
              </p:ext>
            </p:extLst>
          </p:nvPr>
        </p:nvGraphicFramePr>
        <p:xfrm>
          <a:off x="443216" y="4467686"/>
          <a:ext cx="1138237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81" name="Equation" r:id="rId8" imgW="507960" imgH="393480" progId="Equation.DSMT4">
                  <p:embed/>
                </p:oleObj>
              </mc:Choice>
              <mc:Fallback>
                <p:oleObj name="Equation" r:id="rId8" imgW="507960" imgH="393480" progId="Equation.DSMT4">
                  <p:embed/>
                  <p:pic>
                    <p:nvPicPr>
                      <p:cNvPr id="0" name="Picture 4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216" y="4467686"/>
                        <a:ext cx="1138237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7351150"/>
              </p:ext>
            </p:extLst>
          </p:nvPr>
        </p:nvGraphicFramePr>
        <p:xfrm>
          <a:off x="3353721" y="843435"/>
          <a:ext cx="1055688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82" name="Equation" r:id="rId10" imgW="469800" imgH="393480" progId="Equation.DSMT4">
                  <p:embed/>
                </p:oleObj>
              </mc:Choice>
              <mc:Fallback>
                <p:oleObj name="Equation" r:id="rId10" imgW="469800" imgH="393480" progId="Equation.DSMT4">
                  <p:embed/>
                  <p:pic>
                    <p:nvPicPr>
                      <p:cNvPr id="0" name="Picture 4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3721" y="843435"/>
                        <a:ext cx="1055688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1498969"/>
              </p:ext>
            </p:extLst>
          </p:nvPr>
        </p:nvGraphicFramePr>
        <p:xfrm>
          <a:off x="3467100" y="2385104"/>
          <a:ext cx="9128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83" name="Equation" r:id="rId12" imgW="406080" imgH="393480" progId="Equation.DSMT4">
                  <p:embed/>
                </p:oleObj>
              </mc:Choice>
              <mc:Fallback>
                <p:oleObj name="Equation" r:id="rId12" imgW="406080" imgH="393480" progId="Equation.DSMT4">
                  <p:embed/>
                  <p:pic>
                    <p:nvPicPr>
                      <p:cNvPr id="0" name="Picture 4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7100" y="2385104"/>
                        <a:ext cx="912813" cy="88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8639395"/>
              </p:ext>
            </p:extLst>
          </p:nvPr>
        </p:nvGraphicFramePr>
        <p:xfrm>
          <a:off x="3489119" y="4408694"/>
          <a:ext cx="108267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84" name="Equation" r:id="rId14" imgW="482400" imgH="393480" progId="Equation.DSMT4">
                  <p:embed/>
                </p:oleObj>
              </mc:Choice>
              <mc:Fallback>
                <p:oleObj name="Equation" r:id="rId14" imgW="482400" imgH="393480" progId="Equation.DSMT4">
                  <p:embed/>
                  <p:pic>
                    <p:nvPicPr>
                      <p:cNvPr id="0" name="Picture 4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9119" y="4408694"/>
                        <a:ext cx="1082675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1425171"/>
              </p:ext>
            </p:extLst>
          </p:nvPr>
        </p:nvGraphicFramePr>
        <p:xfrm>
          <a:off x="6234573" y="833450"/>
          <a:ext cx="1055688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85" name="Equation" r:id="rId16" imgW="469800" imgH="393480" progId="Equation.DSMT4">
                  <p:embed/>
                </p:oleObj>
              </mc:Choice>
              <mc:Fallback>
                <p:oleObj name="Equation" r:id="rId16" imgW="469800" imgH="393480" progId="Equation.DSMT4">
                  <p:embed/>
                  <p:pic>
                    <p:nvPicPr>
                      <p:cNvPr id="0" name="Picture 4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4573" y="833450"/>
                        <a:ext cx="1055688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323768"/>
              </p:ext>
            </p:extLst>
          </p:nvPr>
        </p:nvGraphicFramePr>
        <p:xfrm>
          <a:off x="6246813" y="2389866"/>
          <a:ext cx="1112837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86" name="Equation" r:id="rId18" imgW="495000" imgH="393480" progId="Equation.DSMT4">
                  <p:embed/>
                </p:oleObj>
              </mc:Choice>
              <mc:Fallback>
                <p:oleObj name="Equation" r:id="rId18" imgW="495000" imgH="393480" progId="Equation.DSMT4">
                  <p:embed/>
                  <p:pic>
                    <p:nvPicPr>
                      <p:cNvPr id="0" name="Picture 4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6813" y="2389866"/>
                        <a:ext cx="1112837" cy="88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7682299"/>
              </p:ext>
            </p:extLst>
          </p:nvPr>
        </p:nvGraphicFramePr>
        <p:xfrm>
          <a:off x="6346571" y="4383960"/>
          <a:ext cx="99695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87" name="Equation" r:id="rId20" imgW="444240" imgH="393480" progId="Equation.DSMT4">
                  <p:embed/>
                </p:oleObj>
              </mc:Choice>
              <mc:Fallback>
                <p:oleObj name="Equation" r:id="rId20" imgW="444240" imgH="393480" progId="Equation.DSMT4">
                  <p:embed/>
                  <p:pic>
                    <p:nvPicPr>
                      <p:cNvPr id="0" name="Picture 4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6571" y="4383960"/>
                        <a:ext cx="996950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" name="Group 22"/>
          <p:cNvGrpSpPr/>
          <p:nvPr/>
        </p:nvGrpSpPr>
        <p:grpSpPr>
          <a:xfrm>
            <a:off x="815160" y="1755049"/>
            <a:ext cx="333947" cy="562418"/>
            <a:chOff x="8233586" y="2380794"/>
            <a:chExt cx="397531" cy="792088"/>
          </a:xfrm>
        </p:grpSpPr>
        <p:sp>
          <p:nvSpPr>
            <p:cNvPr id="24" name="Rectangle 23"/>
            <p:cNvSpPr/>
            <p:nvPr/>
          </p:nvSpPr>
          <p:spPr>
            <a:xfrm rot="18605036">
              <a:off x="8163065" y="2704830"/>
              <a:ext cx="792088" cy="14401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" name="Rectangle 24"/>
            <p:cNvSpPr/>
            <p:nvPr/>
          </p:nvSpPr>
          <p:spPr>
            <a:xfrm rot="2994964" flipH="1">
              <a:off x="8107572" y="2864282"/>
              <a:ext cx="396044" cy="14401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3967764"/>
              </p:ext>
            </p:extLst>
          </p:nvPr>
        </p:nvGraphicFramePr>
        <p:xfrm>
          <a:off x="1673893" y="986936"/>
          <a:ext cx="832021" cy="8099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88" name="Equation" r:id="rId22" imgW="457200" imgH="444240" progId="Equation.DSMT4">
                  <p:embed/>
                </p:oleObj>
              </mc:Choice>
              <mc:Fallback>
                <p:oleObj name="Equation" r:id="rId22" imgW="457200" imgH="444240" progId="Equation.DSMT4">
                  <p:embed/>
                  <p:pic>
                    <p:nvPicPr>
                      <p:cNvPr id="0" name="Picture 4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3893" y="986936"/>
                        <a:ext cx="832021" cy="80996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837098"/>
              </p:ext>
            </p:extLst>
          </p:nvPr>
        </p:nvGraphicFramePr>
        <p:xfrm>
          <a:off x="2572273" y="1062010"/>
          <a:ext cx="276932" cy="71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89" name="Equation" r:id="rId24" imgW="152280" imgH="393480" progId="Equation.DSMT4">
                  <p:embed/>
                </p:oleObj>
              </mc:Choice>
              <mc:Fallback>
                <p:oleObj name="Equation" r:id="rId24" imgW="152280" imgH="393480" progId="Equation.DSMT4">
                  <p:embed/>
                  <p:pic>
                    <p:nvPicPr>
                      <p:cNvPr id="0" name="Picture 4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2273" y="1062010"/>
                        <a:ext cx="276932" cy="718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2" name="Group 31"/>
          <p:cNvGrpSpPr/>
          <p:nvPr/>
        </p:nvGrpSpPr>
        <p:grpSpPr>
          <a:xfrm>
            <a:off x="3747259" y="1755048"/>
            <a:ext cx="562418" cy="562418"/>
            <a:chOff x="1711978" y="3849278"/>
            <a:chExt cx="562418" cy="562418"/>
          </a:xfrm>
        </p:grpSpPr>
        <p:sp>
          <p:nvSpPr>
            <p:cNvPr id="33" name="Rectangle 32"/>
            <p:cNvSpPr/>
            <p:nvPr/>
          </p:nvSpPr>
          <p:spPr>
            <a:xfrm rot="18605036">
              <a:off x="1707058" y="4069996"/>
              <a:ext cx="562418" cy="12098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4" name="Rectangle 33"/>
            <p:cNvSpPr/>
            <p:nvPr/>
          </p:nvSpPr>
          <p:spPr>
            <a:xfrm rot="2405036">
              <a:off x="1711978" y="4074916"/>
              <a:ext cx="562418" cy="12098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4452847" y="900968"/>
            <a:ext cx="151355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 smtClean="0">
                <a:solidFill>
                  <a:srgbClr val="FF0000"/>
                </a:solidFill>
              </a:rPr>
              <a:t>Top is a </a:t>
            </a:r>
            <a:br>
              <a:rPr lang="en-CA" sz="2000" dirty="0" smtClean="0">
                <a:solidFill>
                  <a:srgbClr val="FF0000"/>
                </a:solidFill>
              </a:rPr>
            </a:br>
            <a:r>
              <a:rPr lang="en-CA" sz="2000" dirty="0" smtClean="0">
                <a:solidFill>
                  <a:srgbClr val="FF0000"/>
                </a:solidFill>
              </a:rPr>
              <a:t>PS but the </a:t>
            </a:r>
            <a:br>
              <a:rPr lang="en-CA" sz="2000" dirty="0" smtClean="0">
                <a:solidFill>
                  <a:srgbClr val="FF0000"/>
                </a:solidFill>
              </a:rPr>
            </a:br>
            <a:r>
              <a:rPr lang="en-CA" sz="2000" dirty="0" smtClean="0">
                <a:solidFill>
                  <a:srgbClr val="FF0000"/>
                </a:solidFill>
              </a:rPr>
              <a:t>bottom is </a:t>
            </a:r>
            <a:br>
              <a:rPr lang="en-CA" sz="2000" dirty="0" smtClean="0">
                <a:solidFill>
                  <a:srgbClr val="FF0000"/>
                </a:solidFill>
              </a:rPr>
            </a:br>
            <a:r>
              <a:rPr lang="en-CA" sz="2000" dirty="0" smtClean="0">
                <a:solidFill>
                  <a:srgbClr val="FF0000"/>
                </a:solidFill>
              </a:rPr>
              <a:t>not!</a:t>
            </a:r>
            <a:endParaRPr lang="en-CA" sz="2000" dirty="0">
              <a:solidFill>
                <a:srgbClr val="FF0000"/>
              </a:solidFill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6645689" y="1681109"/>
            <a:ext cx="333947" cy="562418"/>
            <a:chOff x="8233586" y="2380794"/>
            <a:chExt cx="397531" cy="792088"/>
          </a:xfrm>
        </p:grpSpPr>
        <p:sp>
          <p:nvSpPr>
            <p:cNvPr id="37" name="Rectangle 36"/>
            <p:cNvSpPr/>
            <p:nvPr/>
          </p:nvSpPr>
          <p:spPr>
            <a:xfrm rot="18605036">
              <a:off x="8163065" y="2704830"/>
              <a:ext cx="792088" cy="14401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8" name="Rectangle 37"/>
            <p:cNvSpPr/>
            <p:nvPr/>
          </p:nvSpPr>
          <p:spPr>
            <a:xfrm rot="2994964" flipH="1">
              <a:off x="8107572" y="2864282"/>
              <a:ext cx="396044" cy="14401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9328976"/>
              </p:ext>
            </p:extLst>
          </p:nvPr>
        </p:nvGraphicFramePr>
        <p:xfrm>
          <a:off x="7446963" y="912813"/>
          <a:ext cx="946150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90" name="Equation" r:id="rId26" imgW="520560" imgH="444240" progId="Equation.DSMT4">
                  <p:embed/>
                </p:oleObj>
              </mc:Choice>
              <mc:Fallback>
                <p:oleObj name="Equation" r:id="rId26" imgW="520560" imgH="444240" progId="Equation.DSMT4">
                  <p:embed/>
                  <p:pic>
                    <p:nvPicPr>
                      <p:cNvPr id="0" name="Picture 4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6963" y="912813"/>
                        <a:ext cx="946150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6566054"/>
              </p:ext>
            </p:extLst>
          </p:nvPr>
        </p:nvGraphicFramePr>
        <p:xfrm>
          <a:off x="8356600" y="1002173"/>
          <a:ext cx="371475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91" name="Equation" r:id="rId28" imgW="203040" imgH="393480" progId="Equation.DSMT4">
                  <p:embed/>
                </p:oleObj>
              </mc:Choice>
              <mc:Fallback>
                <p:oleObj name="Equation" r:id="rId28" imgW="203040" imgH="393480" progId="Equation.DSMT4">
                  <p:embed/>
                  <p:pic>
                    <p:nvPicPr>
                      <p:cNvPr id="0" name="Picture 4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56600" y="1002173"/>
                        <a:ext cx="371475" cy="719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" name="Group 40"/>
          <p:cNvGrpSpPr/>
          <p:nvPr/>
        </p:nvGrpSpPr>
        <p:grpSpPr>
          <a:xfrm>
            <a:off x="790584" y="3293761"/>
            <a:ext cx="333947" cy="562418"/>
            <a:chOff x="8233586" y="2380794"/>
            <a:chExt cx="397531" cy="792088"/>
          </a:xfrm>
        </p:grpSpPr>
        <p:sp>
          <p:nvSpPr>
            <p:cNvPr id="42" name="Rectangle 41"/>
            <p:cNvSpPr/>
            <p:nvPr/>
          </p:nvSpPr>
          <p:spPr>
            <a:xfrm rot="18605036">
              <a:off x="8163065" y="2704830"/>
              <a:ext cx="792088" cy="14401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3" name="Rectangle 42"/>
            <p:cNvSpPr/>
            <p:nvPr/>
          </p:nvSpPr>
          <p:spPr>
            <a:xfrm rot="2994964" flipH="1">
              <a:off x="8107572" y="2864282"/>
              <a:ext cx="396044" cy="14401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cxnSp>
        <p:nvCxnSpPr>
          <p:cNvPr id="45" name="Straight Connector 44"/>
          <p:cNvCxnSpPr/>
          <p:nvPr/>
        </p:nvCxnSpPr>
        <p:spPr>
          <a:xfrm flipV="1">
            <a:off x="920152" y="2490596"/>
            <a:ext cx="504056" cy="200055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947916" y="2965156"/>
            <a:ext cx="504056" cy="200055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8033287"/>
              </p:ext>
            </p:extLst>
          </p:nvPr>
        </p:nvGraphicFramePr>
        <p:xfrm>
          <a:off x="1627216" y="2361328"/>
          <a:ext cx="808037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92" name="Equation" r:id="rId30" imgW="342720" imgH="393480" progId="Equation.DSMT4">
                  <p:embed/>
                </p:oleObj>
              </mc:Choice>
              <mc:Fallback>
                <p:oleObj name="Equation" r:id="rId30" imgW="342720" imgH="393480" progId="Equation.DSMT4">
                  <p:embed/>
                  <p:pic>
                    <p:nvPicPr>
                      <p:cNvPr id="0" name="Picture 4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7216" y="2361328"/>
                        <a:ext cx="808037" cy="927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6491654"/>
              </p:ext>
            </p:extLst>
          </p:nvPr>
        </p:nvGraphicFramePr>
        <p:xfrm>
          <a:off x="704128" y="2350044"/>
          <a:ext cx="314679" cy="2750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93" name="Equation" r:id="rId32" imgW="203040" imgH="177480" progId="Equation.DSMT4">
                  <p:embed/>
                </p:oleObj>
              </mc:Choice>
              <mc:Fallback>
                <p:oleObj name="Equation" r:id="rId32" imgW="203040" imgH="177480" progId="Equation.DSMT4">
                  <p:embed/>
                  <p:pic>
                    <p:nvPicPr>
                      <p:cNvPr id="0" name="Picture 4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128" y="2350044"/>
                        <a:ext cx="314679" cy="2750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9148987"/>
              </p:ext>
            </p:extLst>
          </p:nvPr>
        </p:nvGraphicFramePr>
        <p:xfrm>
          <a:off x="1352200" y="3048971"/>
          <a:ext cx="177800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94" name="Equation" r:id="rId34" imgW="114120" imgH="177480" progId="Equation.DSMT4">
                  <p:embed/>
                </p:oleObj>
              </mc:Choice>
              <mc:Fallback>
                <p:oleObj name="Equation" r:id="rId34" imgW="114120" imgH="177480" progId="Equation.DSMT4">
                  <p:embed/>
                  <p:pic>
                    <p:nvPicPr>
                      <p:cNvPr id="0" name="Picture 4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2200" y="3048971"/>
                        <a:ext cx="177800" cy="27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0710146"/>
              </p:ext>
            </p:extLst>
          </p:nvPr>
        </p:nvGraphicFramePr>
        <p:xfrm>
          <a:off x="1693557" y="3347959"/>
          <a:ext cx="832021" cy="8099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95" name="Equation" r:id="rId36" imgW="457200" imgH="444240" progId="Equation.DSMT4">
                  <p:embed/>
                </p:oleObj>
              </mc:Choice>
              <mc:Fallback>
                <p:oleObj name="Equation" r:id="rId36" imgW="457200" imgH="444240" progId="Equation.DSMT4">
                  <p:embed/>
                  <p:pic>
                    <p:nvPicPr>
                      <p:cNvPr id="0" name="Picture 4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3557" y="3347959"/>
                        <a:ext cx="832021" cy="80996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0982764"/>
              </p:ext>
            </p:extLst>
          </p:nvPr>
        </p:nvGraphicFramePr>
        <p:xfrm>
          <a:off x="2603500" y="3422650"/>
          <a:ext cx="252413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96" name="Equation" r:id="rId38" imgW="139680" imgH="393480" progId="Equation.DSMT4">
                  <p:embed/>
                </p:oleObj>
              </mc:Choice>
              <mc:Fallback>
                <p:oleObj name="Equation" r:id="rId38" imgW="139680" imgH="393480" progId="Equation.DSMT4">
                  <p:embed/>
                  <p:pic>
                    <p:nvPicPr>
                      <p:cNvPr id="0" name="Picture 4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3500" y="3422650"/>
                        <a:ext cx="252413" cy="719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2" name="Group 51"/>
          <p:cNvGrpSpPr/>
          <p:nvPr/>
        </p:nvGrpSpPr>
        <p:grpSpPr>
          <a:xfrm>
            <a:off x="3759852" y="3313429"/>
            <a:ext cx="333947" cy="562418"/>
            <a:chOff x="8233586" y="2380794"/>
            <a:chExt cx="397531" cy="792088"/>
          </a:xfrm>
        </p:grpSpPr>
        <p:sp>
          <p:nvSpPr>
            <p:cNvPr id="53" name="Rectangle 52"/>
            <p:cNvSpPr/>
            <p:nvPr/>
          </p:nvSpPr>
          <p:spPr>
            <a:xfrm rot="18605036">
              <a:off x="8163065" y="2704830"/>
              <a:ext cx="792088" cy="14401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4" name="Rectangle 53"/>
            <p:cNvSpPr/>
            <p:nvPr/>
          </p:nvSpPr>
          <p:spPr>
            <a:xfrm rot="2994964" flipH="1">
              <a:off x="8107572" y="2864282"/>
              <a:ext cx="396044" cy="14401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cxnSp>
        <p:nvCxnSpPr>
          <p:cNvPr id="55" name="Straight Connector 54"/>
          <p:cNvCxnSpPr/>
          <p:nvPr/>
        </p:nvCxnSpPr>
        <p:spPr>
          <a:xfrm flipV="1">
            <a:off x="3889420" y="2510264"/>
            <a:ext cx="504056" cy="200055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3917184" y="2984824"/>
            <a:ext cx="504056" cy="200055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6694669"/>
              </p:ext>
            </p:extLst>
          </p:nvPr>
        </p:nvGraphicFramePr>
        <p:xfrm>
          <a:off x="4596484" y="2380996"/>
          <a:ext cx="808037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97" name="Equation" r:id="rId40" imgW="342720" imgH="393480" progId="Equation.DSMT4">
                  <p:embed/>
                </p:oleObj>
              </mc:Choice>
              <mc:Fallback>
                <p:oleObj name="Equation" r:id="rId40" imgW="342720" imgH="393480" progId="Equation.DSMT4">
                  <p:embed/>
                  <p:pic>
                    <p:nvPicPr>
                      <p:cNvPr id="0" name="Picture 4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6484" y="2380996"/>
                        <a:ext cx="808037" cy="927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2240096"/>
              </p:ext>
            </p:extLst>
          </p:nvPr>
        </p:nvGraphicFramePr>
        <p:xfrm>
          <a:off x="3673396" y="2369712"/>
          <a:ext cx="314679" cy="2750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98" name="Equation" r:id="rId42" imgW="203040" imgH="177480" progId="Equation.DSMT4">
                  <p:embed/>
                </p:oleObj>
              </mc:Choice>
              <mc:Fallback>
                <p:oleObj name="Equation" r:id="rId42" imgW="203040" imgH="177480" progId="Equation.DSMT4">
                  <p:embed/>
                  <p:pic>
                    <p:nvPicPr>
                      <p:cNvPr id="0" name="Picture 4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3396" y="2369712"/>
                        <a:ext cx="314679" cy="2750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014700"/>
              </p:ext>
            </p:extLst>
          </p:nvPr>
        </p:nvGraphicFramePr>
        <p:xfrm>
          <a:off x="4252913" y="3068638"/>
          <a:ext cx="315912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99" name="Equation" r:id="rId44" imgW="203040" imgH="177480" progId="Equation.DSMT4">
                  <p:embed/>
                </p:oleObj>
              </mc:Choice>
              <mc:Fallback>
                <p:oleObj name="Equation" r:id="rId44" imgW="203040" imgH="177480" progId="Equation.DSMT4">
                  <p:embed/>
                  <p:pic>
                    <p:nvPicPr>
                      <p:cNvPr id="0" name="Picture 4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2913" y="3068638"/>
                        <a:ext cx="315912" cy="27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3442817"/>
              </p:ext>
            </p:extLst>
          </p:nvPr>
        </p:nvGraphicFramePr>
        <p:xfrm>
          <a:off x="4662825" y="3367627"/>
          <a:ext cx="832021" cy="8099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00" name="Equation" r:id="rId46" imgW="457200" imgH="444240" progId="Equation.DSMT4">
                  <p:embed/>
                </p:oleObj>
              </mc:Choice>
              <mc:Fallback>
                <p:oleObj name="Equation" r:id="rId46" imgW="457200" imgH="444240" progId="Equation.DSMT4">
                  <p:embed/>
                  <p:pic>
                    <p:nvPicPr>
                      <p:cNvPr id="0" name="Picture 4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2825" y="3367627"/>
                        <a:ext cx="832021" cy="80996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7871453"/>
              </p:ext>
            </p:extLst>
          </p:nvPr>
        </p:nvGraphicFramePr>
        <p:xfrm>
          <a:off x="5561013" y="3441700"/>
          <a:ext cx="276225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01" name="Equation" r:id="rId48" imgW="152280" imgH="393480" progId="Equation.DSMT4">
                  <p:embed/>
                </p:oleObj>
              </mc:Choice>
              <mc:Fallback>
                <p:oleObj name="Equation" r:id="rId48" imgW="152280" imgH="393480" progId="Equation.DSMT4">
                  <p:embed/>
                  <p:pic>
                    <p:nvPicPr>
                      <p:cNvPr id="0" name="Picture 4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1013" y="3441700"/>
                        <a:ext cx="276225" cy="719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2" name="Group 61"/>
          <p:cNvGrpSpPr/>
          <p:nvPr/>
        </p:nvGrpSpPr>
        <p:grpSpPr>
          <a:xfrm>
            <a:off x="6665906" y="3385025"/>
            <a:ext cx="562418" cy="562418"/>
            <a:chOff x="1711978" y="3849278"/>
            <a:chExt cx="562418" cy="562418"/>
          </a:xfrm>
        </p:grpSpPr>
        <p:sp>
          <p:nvSpPr>
            <p:cNvPr id="63" name="Rectangle 62"/>
            <p:cNvSpPr/>
            <p:nvPr/>
          </p:nvSpPr>
          <p:spPr>
            <a:xfrm rot="18605036">
              <a:off x="1707058" y="4069996"/>
              <a:ext cx="562418" cy="12098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4" name="Rectangle 63"/>
            <p:cNvSpPr/>
            <p:nvPr/>
          </p:nvSpPr>
          <p:spPr>
            <a:xfrm rot="2405036">
              <a:off x="1711978" y="4074916"/>
              <a:ext cx="562418" cy="12098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7371494" y="2530945"/>
            <a:ext cx="139333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 smtClean="0">
                <a:solidFill>
                  <a:srgbClr val="FF0000"/>
                </a:solidFill>
              </a:rPr>
              <a:t>Bottom is </a:t>
            </a:r>
            <a:br>
              <a:rPr lang="en-CA" sz="2000" dirty="0" smtClean="0">
                <a:solidFill>
                  <a:srgbClr val="FF0000"/>
                </a:solidFill>
              </a:rPr>
            </a:br>
            <a:r>
              <a:rPr lang="en-CA" sz="2000" dirty="0" smtClean="0">
                <a:solidFill>
                  <a:srgbClr val="FF0000"/>
                </a:solidFill>
              </a:rPr>
              <a:t>a PS but </a:t>
            </a:r>
            <a:br>
              <a:rPr lang="en-CA" sz="2000" dirty="0" smtClean="0">
                <a:solidFill>
                  <a:srgbClr val="FF0000"/>
                </a:solidFill>
              </a:rPr>
            </a:br>
            <a:r>
              <a:rPr lang="en-CA" sz="2000" dirty="0" smtClean="0">
                <a:solidFill>
                  <a:srgbClr val="FF0000"/>
                </a:solidFill>
              </a:rPr>
              <a:t>the top </a:t>
            </a:r>
          </a:p>
          <a:p>
            <a:r>
              <a:rPr lang="en-CA" sz="2000" dirty="0" smtClean="0">
                <a:solidFill>
                  <a:srgbClr val="FF0000"/>
                </a:solidFill>
              </a:rPr>
              <a:t>is not!</a:t>
            </a:r>
            <a:endParaRPr lang="en-CA" sz="2000" dirty="0">
              <a:solidFill>
                <a:srgbClr val="FF0000"/>
              </a:solidFill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869532" y="5392948"/>
            <a:ext cx="333947" cy="562418"/>
            <a:chOff x="8233586" y="2380794"/>
            <a:chExt cx="397531" cy="792088"/>
          </a:xfrm>
        </p:grpSpPr>
        <p:sp>
          <p:nvSpPr>
            <p:cNvPr id="67" name="Rectangle 66"/>
            <p:cNvSpPr/>
            <p:nvPr/>
          </p:nvSpPr>
          <p:spPr>
            <a:xfrm rot="18605036">
              <a:off x="8163065" y="2704830"/>
              <a:ext cx="792088" cy="14401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8" name="Rectangle 67"/>
            <p:cNvSpPr/>
            <p:nvPr/>
          </p:nvSpPr>
          <p:spPr>
            <a:xfrm rot="2994964" flipH="1">
              <a:off x="8107572" y="2864282"/>
              <a:ext cx="396044" cy="14401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cxnSp>
        <p:nvCxnSpPr>
          <p:cNvPr id="69" name="Straight Connector 68"/>
          <p:cNvCxnSpPr/>
          <p:nvPr/>
        </p:nvCxnSpPr>
        <p:spPr>
          <a:xfrm flipV="1">
            <a:off x="999100" y="4589783"/>
            <a:ext cx="504056" cy="200055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1026864" y="5064343"/>
            <a:ext cx="504056" cy="200055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1" name="Object 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5820303"/>
              </p:ext>
            </p:extLst>
          </p:nvPr>
        </p:nvGraphicFramePr>
        <p:xfrm>
          <a:off x="1706164" y="4460515"/>
          <a:ext cx="808037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02" name="Equation" r:id="rId50" imgW="342720" imgH="393480" progId="Equation.DSMT4">
                  <p:embed/>
                </p:oleObj>
              </mc:Choice>
              <mc:Fallback>
                <p:oleObj name="Equation" r:id="rId50" imgW="342720" imgH="393480" progId="Equation.DSMT4">
                  <p:embed/>
                  <p:pic>
                    <p:nvPicPr>
                      <p:cNvPr id="0" name="Picture 4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6164" y="4460515"/>
                        <a:ext cx="808037" cy="927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7660725"/>
              </p:ext>
            </p:extLst>
          </p:nvPr>
        </p:nvGraphicFramePr>
        <p:xfrm>
          <a:off x="801688" y="4449763"/>
          <a:ext cx="276225" cy="27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03" name="Equation" r:id="rId52" imgW="177480" imgH="177480" progId="Equation.DSMT4">
                  <p:embed/>
                </p:oleObj>
              </mc:Choice>
              <mc:Fallback>
                <p:oleObj name="Equation" r:id="rId52" imgW="177480" imgH="177480" progId="Equation.DSMT4">
                  <p:embed/>
                  <p:pic>
                    <p:nvPicPr>
                      <p:cNvPr id="0" name="Picture 4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688" y="4449763"/>
                        <a:ext cx="276225" cy="274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0732097"/>
              </p:ext>
            </p:extLst>
          </p:nvPr>
        </p:nvGraphicFramePr>
        <p:xfrm>
          <a:off x="1363663" y="5148263"/>
          <a:ext cx="315912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04" name="Equation" r:id="rId54" imgW="203040" imgH="177480" progId="Equation.DSMT4">
                  <p:embed/>
                </p:oleObj>
              </mc:Choice>
              <mc:Fallback>
                <p:oleObj name="Equation" r:id="rId54" imgW="203040" imgH="177480" progId="Equation.DSMT4">
                  <p:embed/>
                  <p:pic>
                    <p:nvPicPr>
                      <p:cNvPr id="0" name="Picture 5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3663" y="5148263"/>
                        <a:ext cx="315912" cy="27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7810317"/>
              </p:ext>
            </p:extLst>
          </p:nvPr>
        </p:nvGraphicFramePr>
        <p:xfrm>
          <a:off x="1566033" y="5535634"/>
          <a:ext cx="832021" cy="8099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05" name="Equation" r:id="rId56" imgW="457200" imgH="444240" progId="Equation.DSMT4">
                  <p:embed/>
                </p:oleObj>
              </mc:Choice>
              <mc:Fallback>
                <p:oleObj name="Equation" r:id="rId56" imgW="457200" imgH="444240" progId="Equation.DSMT4">
                  <p:embed/>
                  <p:pic>
                    <p:nvPicPr>
                      <p:cNvPr id="0" name="Picture 5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6033" y="5535634"/>
                        <a:ext cx="832021" cy="80996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ct 7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6623787"/>
              </p:ext>
            </p:extLst>
          </p:nvPr>
        </p:nvGraphicFramePr>
        <p:xfrm>
          <a:off x="2465291" y="5609813"/>
          <a:ext cx="274637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06" name="Equation" r:id="rId58" imgW="152280" imgH="393480" progId="Equation.DSMT4">
                  <p:embed/>
                </p:oleObj>
              </mc:Choice>
              <mc:Fallback>
                <p:oleObj name="Equation" r:id="rId58" imgW="152280" imgH="393480" progId="Equation.DSMT4">
                  <p:embed/>
                  <p:pic>
                    <p:nvPicPr>
                      <p:cNvPr id="0" name="Picture 5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5291" y="5609813"/>
                        <a:ext cx="274637" cy="719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6" name="Straight Connector 75"/>
          <p:cNvCxnSpPr/>
          <p:nvPr/>
        </p:nvCxnSpPr>
        <p:spPr>
          <a:xfrm flipV="1">
            <a:off x="3924124" y="4520963"/>
            <a:ext cx="504056" cy="200055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3951888" y="4995523"/>
            <a:ext cx="504056" cy="200055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8" name="Object 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7641383"/>
              </p:ext>
            </p:extLst>
          </p:nvPr>
        </p:nvGraphicFramePr>
        <p:xfrm>
          <a:off x="3825875" y="4287838"/>
          <a:ext cx="19685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07" name="Equation" r:id="rId60" imgW="126720" imgH="164880" progId="Equation.DSMT4">
                  <p:embed/>
                </p:oleObj>
              </mc:Choice>
              <mc:Fallback>
                <p:oleObj name="Equation" r:id="rId60" imgW="126720" imgH="164880" progId="Equation.DSMT4">
                  <p:embed/>
                  <p:pic>
                    <p:nvPicPr>
                      <p:cNvPr id="0" name="Picture 5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5875" y="4287838"/>
                        <a:ext cx="19685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" name="Object 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8256224"/>
              </p:ext>
            </p:extLst>
          </p:nvPr>
        </p:nvGraphicFramePr>
        <p:xfrm>
          <a:off x="4533900" y="5226971"/>
          <a:ext cx="177800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08" name="Equation" r:id="rId62" imgW="114120" imgH="177480" progId="Equation.DSMT4">
                  <p:embed/>
                </p:oleObj>
              </mc:Choice>
              <mc:Fallback>
                <p:oleObj name="Equation" r:id="rId62" imgW="114120" imgH="177480" progId="Equation.DSMT4">
                  <p:embed/>
                  <p:pic>
                    <p:nvPicPr>
                      <p:cNvPr id="0" name="Picture 5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3900" y="5226971"/>
                        <a:ext cx="177800" cy="27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" name="Object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6974219"/>
              </p:ext>
            </p:extLst>
          </p:nvPr>
        </p:nvGraphicFramePr>
        <p:xfrm>
          <a:off x="4673043" y="4399678"/>
          <a:ext cx="62865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09" name="Equation" r:id="rId64" imgW="266400" imgH="393480" progId="Equation.DSMT4">
                  <p:embed/>
                </p:oleObj>
              </mc:Choice>
              <mc:Fallback>
                <p:oleObj name="Equation" r:id="rId64" imgW="266400" imgH="393480" progId="Equation.DSMT4">
                  <p:embed/>
                  <p:pic>
                    <p:nvPicPr>
                      <p:cNvPr id="0" name="Picture 5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3043" y="4399678"/>
                        <a:ext cx="628650" cy="927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1" name="Group 80"/>
          <p:cNvGrpSpPr/>
          <p:nvPr/>
        </p:nvGrpSpPr>
        <p:grpSpPr>
          <a:xfrm>
            <a:off x="3687888" y="5543890"/>
            <a:ext cx="562418" cy="562418"/>
            <a:chOff x="1711978" y="3849278"/>
            <a:chExt cx="562418" cy="562418"/>
          </a:xfrm>
        </p:grpSpPr>
        <p:sp>
          <p:nvSpPr>
            <p:cNvPr id="82" name="Rectangle 81"/>
            <p:cNvSpPr/>
            <p:nvPr/>
          </p:nvSpPr>
          <p:spPr>
            <a:xfrm rot="18605036">
              <a:off x="1707058" y="4069996"/>
              <a:ext cx="562418" cy="12098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3" name="Rectangle 82"/>
            <p:cNvSpPr/>
            <p:nvPr/>
          </p:nvSpPr>
          <p:spPr>
            <a:xfrm rot="2405036">
              <a:off x="1711978" y="4074916"/>
              <a:ext cx="562418" cy="12098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84" name="TextBox 83"/>
          <p:cNvSpPr txBox="1"/>
          <p:nvPr/>
        </p:nvSpPr>
        <p:spPr>
          <a:xfrm>
            <a:off x="4319735" y="5537647"/>
            <a:ext cx="18893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>
                <a:solidFill>
                  <a:srgbClr val="FF0000"/>
                </a:solidFill>
              </a:rPr>
              <a:t>Bottom is a PS but the </a:t>
            </a:r>
            <a:br>
              <a:rPr lang="en-CA" sz="2000" dirty="0" smtClean="0">
                <a:solidFill>
                  <a:srgbClr val="FF0000"/>
                </a:solidFill>
              </a:rPr>
            </a:br>
            <a:r>
              <a:rPr lang="en-CA" sz="2000" dirty="0" smtClean="0">
                <a:solidFill>
                  <a:srgbClr val="FF0000"/>
                </a:solidFill>
              </a:rPr>
              <a:t>top is not!</a:t>
            </a:r>
            <a:endParaRPr lang="en-CA" sz="2000" dirty="0">
              <a:solidFill>
                <a:srgbClr val="FF0000"/>
              </a:solidFill>
            </a:endParaRPr>
          </a:p>
        </p:txBody>
      </p:sp>
      <p:cxnSp>
        <p:nvCxnSpPr>
          <p:cNvPr id="85" name="Straight Connector 84"/>
          <p:cNvCxnSpPr/>
          <p:nvPr/>
        </p:nvCxnSpPr>
        <p:spPr>
          <a:xfrm flipV="1">
            <a:off x="6745995" y="4466539"/>
            <a:ext cx="504056" cy="200055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6773759" y="4941099"/>
            <a:ext cx="504056" cy="200055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7" name="Object 8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5062205"/>
              </p:ext>
            </p:extLst>
          </p:nvPr>
        </p:nvGraphicFramePr>
        <p:xfrm>
          <a:off x="6597650" y="4325938"/>
          <a:ext cx="177800" cy="27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0" name="Equation" r:id="rId66" imgW="114120" imgH="177480" progId="Equation.DSMT4">
                  <p:embed/>
                </p:oleObj>
              </mc:Choice>
              <mc:Fallback>
                <p:oleObj name="Equation" r:id="rId66" imgW="114120" imgH="177480" progId="Equation.DSMT4">
                  <p:embed/>
                  <p:pic>
                    <p:nvPicPr>
                      <p:cNvPr id="0" name="Picture 5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7650" y="4325938"/>
                        <a:ext cx="177800" cy="274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" name="Object 8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5760279"/>
              </p:ext>
            </p:extLst>
          </p:nvPr>
        </p:nvGraphicFramePr>
        <p:xfrm>
          <a:off x="7129463" y="5142422"/>
          <a:ext cx="27622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" name="Equation" r:id="rId68" imgW="177480" imgH="177480" progId="Equation.DSMT4">
                  <p:embed/>
                </p:oleObj>
              </mc:Choice>
              <mc:Fallback>
                <p:oleObj name="Equation" r:id="rId68" imgW="177480" imgH="177480" progId="Equation.DSMT4">
                  <p:embed/>
                  <p:pic>
                    <p:nvPicPr>
                      <p:cNvPr id="0" name="Picture 5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9463" y="5142422"/>
                        <a:ext cx="276225" cy="27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" name="Object 8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6098356"/>
              </p:ext>
            </p:extLst>
          </p:nvPr>
        </p:nvGraphicFramePr>
        <p:xfrm>
          <a:off x="7433087" y="4367213"/>
          <a:ext cx="777875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" name="Equation" r:id="rId70" imgW="330120" imgH="393480" progId="Equation.DSMT4">
                  <p:embed/>
                </p:oleObj>
              </mc:Choice>
              <mc:Fallback>
                <p:oleObj name="Equation" r:id="rId70" imgW="330120" imgH="393480" progId="Equation.DSMT4">
                  <p:embed/>
                  <p:pic>
                    <p:nvPicPr>
                      <p:cNvPr id="0" name="Picture 5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33087" y="4367213"/>
                        <a:ext cx="777875" cy="927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0" name="Group 89"/>
          <p:cNvGrpSpPr/>
          <p:nvPr/>
        </p:nvGrpSpPr>
        <p:grpSpPr>
          <a:xfrm>
            <a:off x="6559058" y="5497809"/>
            <a:ext cx="333947" cy="562418"/>
            <a:chOff x="8233586" y="2380794"/>
            <a:chExt cx="397531" cy="792088"/>
          </a:xfrm>
        </p:grpSpPr>
        <p:sp>
          <p:nvSpPr>
            <p:cNvPr id="91" name="Rectangle 90"/>
            <p:cNvSpPr/>
            <p:nvPr/>
          </p:nvSpPr>
          <p:spPr>
            <a:xfrm rot="18605036">
              <a:off x="8163065" y="2704830"/>
              <a:ext cx="792088" cy="14401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2" name="Rectangle 91"/>
            <p:cNvSpPr/>
            <p:nvPr/>
          </p:nvSpPr>
          <p:spPr>
            <a:xfrm rot="2994964" flipH="1">
              <a:off x="8107572" y="2864282"/>
              <a:ext cx="396044" cy="14401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7858407"/>
              </p:ext>
            </p:extLst>
          </p:nvPr>
        </p:nvGraphicFramePr>
        <p:xfrm>
          <a:off x="7118508" y="5640388"/>
          <a:ext cx="809625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" name="Equation" r:id="rId72" imgW="444240" imgH="444240" progId="Equation.DSMT4">
                  <p:embed/>
                </p:oleObj>
              </mc:Choice>
              <mc:Fallback>
                <p:oleObj name="Equation" r:id="rId72" imgW="444240" imgH="444240" progId="Equation.DSMT4">
                  <p:embed/>
                  <p:pic>
                    <p:nvPicPr>
                      <p:cNvPr id="0" name="Picture 5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8508" y="5640388"/>
                        <a:ext cx="809625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" name="Object 9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8306703"/>
              </p:ext>
            </p:extLst>
          </p:nvPr>
        </p:nvGraphicFramePr>
        <p:xfrm>
          <a:off x="7977841" y="5714674"/>
          <a:ext cx="274637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4" name="Equation" r:id="rId74" imgW="152280" imgH="393480" progId="Equation.DSMT4">
                  <p:embed/>
                </p:oleObj>
              </mc:Choice>
              <mc:Fallback>
                <p:oleObj name="Equation" r:id="rId74" imgW="152280" imgH="393480" progId="Equation.DSMT4">
                  <p:embed/>
                  <p:pic>
                    <p:nvPicPr>
                      <p:cNvPr id="0" name="Picture 5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77841" y="5714674"/>
                        <a:ext cx="274637" cy="7191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" name="TextBox 94"/>
          <p:cNvSpPr txBox="1"/>
          <p:nvPr/>
        </p:nvSpPr>
        <p:spPr>
          <a:xfrm>
            <a:off x="0" y="6581001"/>
            <a:ext cx="50754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 smtClean="0"/>
              <a:t>Copyright All Rights Reserved Homework Depot at www.BCMath.ca</a:t>
            </a:r>
            <a:endParaRPr lang="en-CA" sz="1200" dirty="0"/>
          </a:p>
        </p:txBody>
      </p:sp>
    </p:spTree>
    <p:extLst>
      <p:ext uri="{BB962C8B-B14F-4D97-AF65-F5344CB8AC3E}">
        <p14:creationId xmlns:p14="http://schemas.microsoft.com/office/powerpoint/2010/main" val="1869377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65" grpId="0"/>
      <p:bldP spid="8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70609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III) Writing Perfect squares as Fractions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219256" cy="864096"/>
          </a:xfrm>
        </p:spPr>
        <p:txBody>
          <a:bodyPr/>
          <a:lstStyle/>
          <a:p>
            <a:r>
              <a:rPr lang="en-CA" dirty="0" smtClean="0"/>
              <a:t>Note: When a fraction is written over 10, 100, 1000, …  it can be easily converted to decimals</a:t>
            </a:r>
            <a:endParaRPr lang="en-C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1326704"/>
              </p:ext>
            </p:extLst>
          </p:nvPr>
        </p:nvGraphicFramePr>
        <p:xfrm>
          <a:off x="395536" y="2024946"/>
          <a:ext cx="1277665" cy="8999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4" name="Equation" r:id="rId4" imgW="558720" imgH="393480" progId="Equation.DSMT4">
                  <p:embed/>
                </p:oleObj>
              </mc:Choice>
              <mc:Fallback>
                <p:oleObj name="Equation" r:id="rId4" imgW="558720" imgH="393480" progId="Equation.DSMT4">
                  <p:embed/>
                  <p:pic>
                    <p:nvPicPr>
                      <p:cNvPr id="0" name="Picture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2024946"/>
                        <a:ext cx="1277665" cy="89999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918222"/>
              </p:ext>
            </p:extLst>
          </p:nvPr>
        </p:nvGraphicFramePr>
        <p:xfrm>
          <a:off x="1835696" y="2276872"/>
          <a:ext cx="987425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5" name="Equation" r:id="rId6" imgW="431640" imgH="177480" progId="Equation.DSMT4">
                  <p:embed/>
                </p:oleObj>
              </mc:Choice>
              <mc:Fallback>
                <p:oleObj name="Equation" r:id="rId6" imgW="431640" imgH="177480" progId="Equation.DSMT4">
                  <p:embed/>
                  <p:pic>
                    <p:nvPicPr>
                      <p:cNvPr id="0" name="Picture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2276872"/>
                        <a:ext cx="987425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8378285"/>
              </p:ext>
            </p:extLst>
          </p:nvPr>
        </p:nvGraphicFramePr>
        <p:xfrm>
          <a:off x="3347864" y="2025650"/>
          <a:ext cx="668337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6" name="Equation" r:id="rId8" imgW="291960" imgH="393480" progId="Equation.DSMT4">
                  <p:embed/>
                </p:oleObj>
              </mc:Choice>
              <mc:Fallback>
                <p:oleObj name="Equation" r:id="rId8" imgW="291960" imgH="393480" progId="Equation.DSMT4">
                  <p:embed/>
                  <p:pic>
                    <p:nvPicPr>
                      <p:cNvPr id="0" name="Picture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2025650"/>
                        <a:ext cx="668337" cy="898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8654457"/>
              </p:ext>
            </p:extLst>
          </p:nvPr>
        </p:nvGraphicFramePr>
        <p:xfrm>
          <a:off x="4108896" y="2276872"/>
          <a:ext cx="987425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7" name="Equation" r:id="rId10" imgW="431640" imgH="177480" progId="Equation.DSMT4">
                  <p:embed/>
                </p:oleObj>
              </mc:Choice>
              <mc:Fallback>
                <p:oleObj name="Equation" r:id="rId10" imgW="431640" imgH="177480" progId="Equation.DSMT4">
                  <p:embed/>
                  <p:pic>
                    <p:nvPicPr>
                      <p:cNvPr id="0" name="Picture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8896" y="2276872"/>
                        <a:ext cx="987425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8634434"/>
              </p:ext>
            </p:extLst>
          </p:nvPr>
        </p:nvGraphicFramePr>
        <p:xfrm>
          <a:off x="5776913" y="2025650"/>
          <a:ext cx="812800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8" name="Equation" r:id="rId12" imgW="355320" imgH="393480" progId="Equation.DSMT4">
                  <p:embed/>
                </p:oleObj>
              </mc:Choice>
              <mc:Fallback>
                <p:oleObj name="Equation" r:id="rId12" imgW="355320" imgH="393480" progId="Equation.DSMT4">
                  <p:embed/>
                  <p:pic>
                    <p:nvPicPr>
                      <p:cNvPr id="0" name="Picture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6913" y="2025650"/>
                        <a:ext cx="812800" cy="898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034771"/>
              </p:ext>
            </p:extLst>
          </p:nvPr>
        </p:nvGraphicFramePr>
        <p:xfrm>
          <a:off x="6579890" y="2278063"/>
          <a:ext cx="1160462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9" name="Equation" r:id="rId14" imgW="507960" imgH="177480" progId="Equation.DSMT4">
                  <p:embed/>
                </p:oleObj>
              </mc:Choice>
              <mc:Fallback>
                <p:oleObj name="Equation" r:id="rId14" imgW="507960" imgH="177480" progId="Equation.DSMT4">
                  <p:embed/>
                  <p:pic>
                    <p:nvPicPr>
                      <p:cNvPr id="0" name="Picture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9890" y="2278063"/>
                        <a:ext cx="1160462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3356992"/>
            <a:ext cx="8219256" cy="8640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 smtClean="0"/>
              <a:t>A fraction is a perfect square when both the numerator and denominator are both perfect squares</a:t>
            </a:r>
            <a:endParaRPr lang="en-CA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6581001"/>
            <a:ext cx="50754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 smtClean="0"/>
              <a:t>Copyright All Rights Reserved Homework Depot at www.BCMath.ca</a:t>
            </a:r>
            <a:endParaRPr lang="en-CA" sz="1200" dirty="0"/>
          </a:p>
        </p:txBody>
      </p:sp>
    </p:spTree>
    <p:extLst>
      <p:ext uri="{BB962C8B-B14F-4D97-AF65-F5344CB8AC3E}">
        <p14:creationId xmlns:p14="http://schemas.microsoft.com/office/powerpoint/2010/main" val="4194715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Ex#4) When Given the Area of the Square, Find the side length </a:t>
            </a:r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728420" y="1906292"/>
            <a:ext cx="2520000" cy="252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2413382"/>
              </p:ext>
            </p:extLst>
          </p:nvPr>
        </p:nvGraphicFramePr>
        <p:xfrm>
          <a:off x="1074281" y="2730309"/>
          <a:ext cx="1789999" cy="8807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Equation" r:id="rId4" imgW="799920" imgH="393480" progId="Equation.DSMT4">
                  <p:embed/>
                </p:oleObj>
              </mc:Choice>
              <mc:Fallback>
                <p:oleObj name="Equation" r:id="rId4" imgW="79992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4281" y="2730309"/>
                        <a:ext cx="1789999" cy="8807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581001"/>
            <a:ext cx="50754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 smtClean="0"/>
              <a:t>Copyright All Rights Reserved Homework Depot at www.BCMath.ca</a:t>
            </a:r>
            <a:endParaRPr lang="en-CA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291600" y="1795641"/>
            <a:ext cx="3909865" cy="722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>
                <a:solidFill>
                  <a:srgbClr val="FF0000"/>
                </a:solidFill>
              </a:rPr>
              <a:t>The side length is equal to the square root of the area</a:t>
            </a:r>
            <a:endParaRPr lang="en-CA" sz="2000" dirty="0">
              <a:solidFill>
                <a:srgbClr val="FF0000"/>
              </a:solidFill>
            </a:endParaRPr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4393125" y="2710302"/>
          <a:ext cx="1184275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Equation" r:id="rId6" imgW="507960" imgH="215640" progId="Equation.DSMT4">
                  <p:embed/>
                </p:oleObj>
              </mc:Choice>
              <mc:Fallback>
                <p:oleObj name="Equation" r:id="rId6" imgW="507960" imgH="2156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3125" y="2710302"/>
                        <a:ext cx="1184275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4685254" y="3354306"/>
          <a:ext cx="1243012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Equation" r:id="rId8" imgW="533160" imgH="444240" progId="Equation.DSMT4">
                  <p:embed/>
                </p:oleObj>
              </mc:Choice>
              <mc:Fallback>
                <p:oleObj name="Equation" r:id="rId8" imgW="533160" imgH="4442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5254" y="3354306"/>
                        <a:ext cx="1243012" cy="1044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4719163" y="4493758"/>
          <a:ext cx="800100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name="Equation" r:id="rId10" imgW="342720" imgH="393480" progId="Equation.DSMT4">
                  <p:embed/>
                </p:oleObj>
              </mc:Choice>
              <mc:Fallback>
                <p:oleObj name="Equation" r:id="rId10" imgW="34272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9163" y="4493758"/>
                        <a:ext cx="800100" cy="925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5595111" y="4745038"/>
          <a:ext cx="1423987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Equation" r:id="rId12" imgW="609480" imgH="177480" progId="Equation.DSMT4">
                  <p:embed/>
                </p:oleObj>
              </mc:Choice>
              <mc:Fallback>
                <p:oleObj name="Equation" r:id="rId12" imgW="609480" imgH="177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5111" y="4745038"/>
                        <a:ext cx="1423987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720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d87786715bb7f1c7a358c1a684be96fd391332"/>
  <p:tag name="GENSWF_OUTPUT_FILE_NAME" val="m9ch11"/>
  <p:tag name="ISPRING_RESOURCE_PATHS_HASH_2" val="5e77944888885fdb2ab131e041fecf4d82f599"/>
  <p:tag name="ISPRING_ULTRA_SCORM_COURSE_ID" val="BB691CC4-90BA-42FD-AA55-1702EB7C4EF4"/>
  <p:tag name="ISPRING_SCORM_RATE_SLIDES" val="1"/>
  <p:tag name="ISPRING_SCORM_PASSING_SCORE" val="100.0000000000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LtVaUbO8+LqUwQAAA0QAAAdAAAAdW5pdmVyc2FsL2NvbW1vbl9tZXNzYWdlcy5sbmetV/9u2zYQ/r9A34EQUGADNrcd0KIYEgeyxNhCZMmV6DjZDwiMxNhEKDGVKLfZX3uaPdieZEdKbuykg6SkgG1YtO+74913H49HJ19ygbasrLgsjq23ozcWYkUqM16sj60lOf35g4UqRYuMClmwY6uQFjoZv3xxJGixrumawfeXLxA6yllVwWM11k/3z4hnx9ZikjjhfGEHl4kfTsNk4k2tsSPzW1rcIV+u5R/lD7+8//Dl7bv3Px69bi37AMVz2/cPoZBBevemB1BAotBPAA37SYAviDXWn8PswiXxvQBb4/bLMOtFhM+tsf7stFtGEQ5IEvueixMvToKQmFz4mGDXGl/KGm3oliEl0Zazz0htGFRS8ZKhSvDM/JBKWChq1uXMDee2FyQRjknkOcQLA2scy7K8+8nA0lptZAnuKpTxil4JlhmfwBnz+23JKnBNFXAKwUttOPxT5pQXo07Xkb3ygmlCwtCPExy4uxVrjIsMuSXVbgaiRHaMIwAoacXKJ9gmhmXGHNlCDEOYedOZD2+iQ5jx9UbAWw2NY4GhBgtWdFkBR3AE7IrjVRi5OmngClF0S6vqsyyzA37sF6oL2AucECjokD1wojF2wFBjDspRlixVXWBzHMf2FCeT8AKIDH0XDrEIz6DdzoZYXOIYWgTHXTaBfe5NbU143WI7/u/6K6WazuIO0TQFO52+LZd1BSs6pdAFptOqYV5i/HEJVfNs/xtd3ABCYk291nzLIIQy62YPaIqDXc2fj0vvt+TU9nzsJkAoN1wlxIiddkZBHgqpEBVC6g2AX5ptaZEydMVSWgPh7+BvGc/M33SxTSSfav4XoqqVlletKgUuvng1el5oHvFBTVe0LHr0+QOoA018vNm8rmCnSrH8VnXtYi8To+8SxXP3pbvufzfVpy7P3NED/0O3EzfCNPGg2ydc9rfAcBRp8YXTQ/S38oJTcLRo9A0E0CuuB/gMwhYgkOipGOeQ+YMQzqEiA+xXeBJ7ROeYXVVcdZ7ZplBNvb/NkRSGJMEUu+fJFbuW0P+C0W1zdIOEG+KMnuBsECH2JosDnW5RAgho3YwPEJLgOew/64G5nONdBht5PcjEStYiM3Im+I2RWKhNnbPHM8t1KXOzKmi166VG4U+eE0Wzuahxuhhw9sbYjpxZ4tiBg/W4q3tY9DQCLuuYfBInvj3R5kDqnKp0A+fKtayLrCdQM7G6+NQGsDalMaNluvn37396YjyIpFlF7eqvg0CgQ7Uu4a9gvwdSserPLhBiTw7tzEMfq3bC39n1HPiJB3T4LpM0bQ6tXOawNOr2C2xri2YTYjuzORAyNvyTdZl2jyn7CHM7OgNRMrOoNZ7T8gYUjUgpBqGYVGsCqmHe7y9ZtRK8YENsn3cm6A0Tb5HYrmtunNB8gqc3zVmawVydtldPAVfPvmDOzA5A8B7gsYyrgYDmjNnJCzR683zf5tvHR87Xp8pc3I9e793j/wNQSwMEFAACAAgAu1VpRiXfYoO9BAAAyxYAACcAAAB1bml2ZXJzYWwvZmxhc2hfcHVibGlzaGluZ19zZXR0aW5ncy54bWzNWN1uGjkUvucprFn1siFJk2waAREhg4LKX2GybbRaITNjGG889tT2QOnVPk0fbJ9kj3EgEAjxbEUU5YLgOec7P/b5/DGly+8JQxMiFRW87B0dHHqI8FBElI/L3m1Qf3/uIaUxjzATnJQ9Ljx0WSmU0mzIqIr7RGswVQhguLpIddmLtU4visXpdHpAVSrNU8EyDfjqIBRJMZVEEa6JLKYMz+BDz1KivEqhgFDJLrVElDGCaAQpcGqyw6zOsIq9ojUb4vB+LEXGo5pgQiI5Hpa9386r5m9hY6GuaUK4KU5VYNEs6wscRdTkg1mf/iAoJnQcQ+JHhycemtJIx2Xvw+GxwQH74ibOHN1WgQ1OTUA5XD8ESIjGEdbYfrURJRkRCX0lqqJlRgB0bW3FUpPverlgl6IZxwkNA3iCTK/K3nUw6Pl1v+e3a/7gtte0qTp7BI2g6Tv59JuNa3/Q7gR+f3ATtJq5nQL/a5DDKW9mzvDdnt/324HfG1w1Ojk93JN69PFb1UYzp88X/6rfCPJGaldbeV26N522m0+t0+pW23e5Uru56/q9ZqP9aRB0Os2g0X30mp/7lRNeKq4PSwmGSmRybSQWbNGNhRZPJkMRDWzFsByTQNQpzPAIM0U89HdKxp8zzKiembkGUrsnJK2qlIS6Z2a27Jk59B7hLCCkBsFWGOF0yQgfT9aqL9rwK5VtT7QElJdiPmuK8atnf3q2zP747Hx3+tvSLGGtcRgD8ekFb62uLKxGgq9RlvmOhoJFy4JIMiRRGydkhc/795TXwfLIQyM4RAxKrUqKmYeohtLDpbPKhkpTPb9B6quWCLDgpiKo1d9oRRhjCfWp1fWHrhvODit/toUm6i/bCLv0nKnPI3Qt8RRuMhfzLuEuZjewScxsFJFOSUiscliiKmMuxr3FwLkYt7C8JxIFQjAn++5iJFCDj4RT7gmmTnl/IUNFNXExvaJOoTuZZpQ7Ic6PjlOWImMRmokMMXpPkBYIOpIl8F9M0KqCQCMpkvkqqByNFKNwrCeUTEl06RLoDkIkGXiaMWZE2wjfMvoDDclISMAleAIHGNapsvgHuYBTrNQjKF7k+M7ew432tf/1nSkQRxMMmiYfOLAKSVK9D3wMtXMBIRgT0M0VCOhMiDMYFbM/EY3mZi5lOseO8WS+6WYj56Cw3RTysZjwIAT+ozwjroAh5khwNkM4hJFV5ghNqMgUrNjDYqHV/0rQuiLK56mOgaYhmIzcSOfw6PjDyenZ7+cfLw6K//7z8/1Opwfd0GXYRLPCobZToTp7PlHDL/g9ozrdvJ5ozxecnlWgzn5509yhRp09twg/Z9+nytTZcUOfvuC5Q6W+4LlDq2741oVMDFFFGydh+0+dB5W1qURKRaOQtgumua57i3qp71d7tRsEe3TbDPoXbtckgoaFMZDKyPxUd7qFbwPYDt8J3nTdSYb0/D+cAGEDnZjTLWy741TwJ0eZZmRDd0UyOKUAd/7YCgy49RlNQDJFr0bnv0Kuz43UPnl5b3z1KszxSz+1LO3siTkIlmEMh2hvB+/NM/M+2/uWOma/LV/urL3NWb4hWX9lap4klNME+mgE6PI9a+X05LBU3P6oUAC09RfQlcJ/UEsDBBQAAgAIALtVaUZISKwfsQIAAFEKAAAhAAAAdW5pdmVyc2FsL2ZsYXNoX3NraW5fc2V0dGluZ3MueG1slVbbbtswDH3fVwTZe9xd0wFqgDTNgALdWqxF32WbsYXIkiHJ6fL307WWEzv2QhSIyHNIihelSO4JW32YzVDGKRfPoBRhhTSaoJuR/GaeNkpxtsg4U8DUgnFRYTpfffxpPyixyDEWP4CYytnhDNowS/uZQvExvi2NDBEyXtWYHR94wRcpzvaF4A3LR1MrjzUIStheI69+LDfbwQCUSHWvoOrktL02Mo1SC5ASTErft0ZGWRSnQEOkK/uZyGlDXb79Ce1AJFGWtv5kZIhW4wK6Rb5eGxnGM+2925WlkcsEBX+Vhn75bGQQSvERRNf53VcjgwxeN/X/zEgteGEK2uVcbuI7h3Kc6/UzWV0ZGSWYC5lAo13w5bF3vYtA/mu898isq+D0ydT15EEwTU8prJRoACXh5Gyy5G+PjdL7AasdplIDYlULetJJP+FGBjddXYv7A2+E5bEvr2khr5w2FWxcwpG7rr7Fbza39q2Inb7rogwFHLwySrFVtsjfuq5nyEjZIp8pyeGR0eMZ/NTiOKHHt9h383L5tRUY1sfcW8MpWE2kB7O5MgrtFQFT8RxW0qTzQiowbUOJ1bmUkrOcEMMHUmBFOPtlcOnRXkai5MTgR61/sJAiikLfvNkc9Ssd98uex8fR/Si0d3PnmdJv+M0cK4WzstI/SnI+8zy9JNrNPOlnmFdSw0Hcsx2fyKmw2IN44ZxOjcK4gqlY7hZrAI2SqAAo6a8w8j76Ss+aKgWx1R0jEEamq3O4khQl1X/qlcAb5MHoGzZgdVRVan8ME/oOjzR+AACLrAwT6w7OUjVUEQoHCHsfKeyVh+6GpJ7QoWFbqwfYqXjcvOZkHqMVasfRvxLtnMR+uoYewqtOq5/hLOMjr3Aq7cU6Sz/2JoeXzIxeDHIKP0wd19p+XkKtNP9K/gNQSwMEFAACAAgAu1VpRkFYdiORBAAA3BUAACYAAAB1bml2ZXJzYWwvaHRtbF9wdWJsaXNoaW5nX3NldHRpbmdzLnhtbM1Y3XLiNhS+5yk07uzlQpJN0iwDZAhxBmb5KzjdzXQ6jLAFViNLriTDsld9mj5Yn6RHKBAIhMjtJu3kgnB8vu/8WOf4w5XLrwlDMyIVFbzqHRePPER4KCLKp1XvNrh5f+EhpTGPMBOcVD0uPHRZK1TSbMyoiodEa3BVCGi4Kqe66sVap+VSaT6fF6lKpbkqWKaBXxVDkZRSSRThmshSyvACPvQiJcqrFQoIVaypI6KMEUQjSIFTkx1mTZ0wr2S9xji8n0qR8aghmJBITsdV74eLuvlb+Vima5oQbmpTNTAasy7jKKImHcyG9BtBMaHTGPI+Pjr10JxGOq56H45ODA/4l3Z5luy2CGx4GgKq4fohQEI0jrDG9quNKMmESGgrUTUtMwKkW7YNT02+6rXBmqIFxwkNA7iCTKuq3nUwGvg3/sDvNvzR7aBtU3VGBK2g7Tthhu3WtT/q9gJ/OGoGnXZuUOB/CXKA8mbmTN8f+EO/G/iD0VWrlxPhntQjxu/UW+2cmM/+1bAV5I3UrXfyQvrNXtcN0+h1+vXuXa7Umnd9f9BudT+Ngl6vHbT6j6jlud844ZXS9rBUYKhEJrdGYrUs+rHQ4slkKKJhWTEspyQQNxRmeIKZIh76LSXTnzLMqF6YuYaddk9IWlcpCfXAzGzVM3PoPdJZQkgNgm1shLP1Rvh4ulV9yYbfqGx/ohXYeCnmi7aYvnn2Z+fr7E/OLw6nvy/NCtYahzEsPr3aW5uWlddE8K2VZb6jsWDRuqAJnBIGtdQlxcxDVENt4fqqNh3QN5TB+THY4+KE653iwhhLyFht2h/6aLZwWPulKzRRv9rSrOk5V59H6FriOTyaXNz7hLu4NaHtzLSeSKckJFY5PFGdMRfnwWqEXJw7WN4TiQIhmJN/f3XIUYtPhFPuCaZOeX8mY0U1cXG9ok6he5lmlDsxLo+OU5YiYxFaiAwxek+QFgg6kiXwX0zQpiZAEymSpZVhpZFiNCJoRsmcRJcuge4gRJIB0gwmI9pG+D2j39CYTIQEXoJncIDBTpXlL+YiTrFSj6R4leM7+2Rtda/9L+9MgTiaYVAp+chhT5Ak1a/Bj6F2LiAEYwK6uUEBnQlxBqNi7k9Eo6WbS5nOsWM8W950cyOXpHC7KeRjOeFCCPuL8oy4EoaYI8HZAuEQRlaZIzSjIlNgsYfFUqt/lKCFIsqXqU5BR0MwGbktnaPjkw+nZ+c/XnwsF0t//fHn+4OgByXQZ9hEs1KgcVBzOiOf6NsXcM/oSDfUEzX5AuhZTemMy5vmAX3pjNwj5ZyxT7WmM3BHcb6APKA7X0AeUJ872BshE7Ooop2TsP/Hy4Nu2lUilZLRLfsl0FKpvY0CGvr1QaOJoOu37WBYdnvwIWhBGMOamJif007P1dsAGuw70Zs+OgmLgf+zEyHcEqdd6Ba223Mq+JOj8DJCoL8hApxSgKf41EoGeI4zmoAIit5sQf+bdfnckLzmpn21DfQmu+DwzyG7Kb7XLiBYhjEci1c7Sv/99vyuDfs/9cB+W78k2Xorsn7TsP3qsQD27TeytcLfUEsDBBQAAgAIALtVaUaSRrCZqQEAAEMGAAAfAAAAdW5pdmVyc2FsL2h0bWxfc2tpbl9zZXR0aW5ncy5qc42UTU/DMAyG7/sVVbiiaXwOuE0wJCQOSOyGOGSd11VL4ypJC2Paf6fOvpo0YcSXxHnyOnYUr3tJM1jKkodkbed2/eaurQ/IZ1QF565fRPwF+ZkW+QwmeQEil8A8pN4fPbg3RyIkzKQVna7eSVa39BjSzpwL3cbLgIQK+HTocB0AvwK+79DhHye1XVrblFp1nlbGoOynKA1I05eoCm4ZdvZsRztDD8Ya1Al0zlNwRId2xMij4s2QrM2lWJRcrl4xw/6Up8tMYSVnsfiLVQmqefHlFhjcDx/HjpzItXkxUPiBx3dkcbJUoDXs4t6OyYKw4FMQLd2BHX+gjnA3IY+uc52bPT26IGvTJc+gU6W7EZmLyUarU80hWZcz8G22xNUlmUMIvgLVkXq6JnNALKvyHw9YKsyoIh20W/MDKpDPcpntQg/IghxdlmRj1Tsmaq//xJwvhN4XWoR+XxFrHaF/7/nMQdCJq724r6G40Zblg/FuFe1Czm2M30ho/ZEwbgxPF0XTH5rmSDUH3cxBvcg5kqPgaglqgijsvkQDdoKVsQ06+fSzOXGf3uYXUEsDBBQAAgAIALtVaUYa2uo7qgAAAB8BAAAaAAAAdW5pdmVyc2FsL2kxOG5fcHJlc2V0cy54bWydjzEPwiAQhXd+BbldsFvTAN1M3Bx0NhVRSejRcNT684XUGGeHS+5d3vdeTvWvMfCnS+QjamjEFrhDG68e7xpOx92mBU55wOsQIjoNGIH3hinftHhIjlwmXiKQNDxynjopl2URnqZUEiiGOZdgEjaOsswYUVZSTisKK9v5v+jPDQxjnKvL7EPeoyl7UauFU7IaKnN2KDzeIshqUPLrrsrOlEtFEUr+PGbYG1BLAwQUAAIACAC7VWlG9YvaeWYAAABoAAAAHAAAAHVuaXZlcnNhbC9sb2NhbF9zZXR0aW5ncy54bWyzsa/IzVEoSy0qzszPs1Uy1DNQUkjNS85PycxLt1UKDXHTtVBSKC5JzEtJzMnPS7VVystXUrC347LJyU9OzAlOLSkBKixWKMhJrEwtCknNBTJKUv0Sc4EqnZx9E0sy9JITlfTtuABQSwMEFAACAAgAMwOB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u1VpRpgJyTKOCgAAFFoAACkAAAB1bml2ZXJzYWwvc2tpbl9jdXN0b21pemF0aW9uX3NldHRpbmdzLnhtbO1c627juhH+f56CcHCAFiji+63wqtCFTox1bB9Lm+xpURiMzcRCZMmVaO/mwD/6NH2wPkmHlBRLiqxI2XR7spWFBBE535AcDmdIfusdeA+mre485mzM3wgzHVunjJn2vSf9hNBg6ViOO3OpR5koiBchm2zoh4rnWMStII8Re0Xc1YfKHbE8WvHlQwQyoeJ2x5hjny8dm1GbnduOuyFWBe2JtQM9ag2eSvVlnLOn7hNqKD5ZsDuypMm2hm25L9deRMVaagx7DUVOxSydzZbYj2Pn3jm/JcuHe9fZ2as8fVw/bqlrmfbDsZmO3DshbJkeGzG6SemcNsTasJEDtYWp8+ixb325rXT62UCL3FIr3l5L408eWLLBDGMkkHvTM1kE2e306v16KnJL7mma5Zu1dqejnIDY0EYKpt+qD5v9DAyjX9nREI12vX1C2iKP1E1rAmtaWzkxEme726Y6kTzsDdvpGNe551ZOg3VrHbk9zIZZDlnBmj92rzHsDtVsDB8cb+5o6k6/oaY3FDdYzHMG1UhAETGnmgw6vqIb0145X0b2nRMAw3ij8lpPqiHfsVCvK/e0Hry1lFYDdVu4gXtIw20V6vpNrd9UoU5r1NVBNaHC1+vSJQSZdK2Daqz2OWBke9RlI3tFv0rNuHS0Kj6CCxfMD3Ke1Gnx5xC2ehCmaqFWvd1t40NDbjabHaS2tbpWO3S7/a5cR7jWateaB6XXaDaaqN5u1/udQ73baDfhbdjvgJYW7ndQq9tqNbRDAzcAjWRZ0Rrqodvs1+sytIZ7ffUwHCrdWg3V6/VmSzu0O82hUkMg3QQdcrPHDdjUmkqzc5AVud5roqE6VIatA9ZwR22jXgN3arVDS1GatdrRuMfRRc11LM09nNCcLyhMnYLU2qO3xZ1rsNy5LggbdANezmiQ5xT1irD1+ZL4vgtSPG2GQk/5MVb6tBi4CknnmXJQFX/HVkk06ebMmtJZTSTMYAR5kCKAS2e+b+XARRMnwETKzAsL2vJzZhboROrM081j7oSGRNbMkk5JntKZnzbzw8JkJp35eTMXMpI+pTM//BXAHZt82SInEqh05qfOLGgyg0pnfu7MxiRSKJhFJM+XQSIlgDVE9swUf5ZEpTM/fWaiklkUrCfyZyYoJY2C6UQCzYUL8yj0UGTQXKCnRAoWFyk0CxWaLc2JgtdkLBlsoBWY3GhwCYqEypmyUKdXM3ny62I8vZgulNFFRVL9VYn4svxDo9P7Wm93/jioBricmvQreTyO60JCWbuWT9fEmE/HC1CIx4sJ/mxUJP67MHT6yRiPJrgiBX8UVjCb4+uKxH/ngX6az/HEWOjjkYYXI30xmRrCLmNsYK0i/ers0JrsKWIO2pv0C2JriiA8my5FnmWuRAUP2aa9ozna0+byzWhysTCm07G+wBMtLKlI2F4hzSVfwB2KK5rLOp6DDpdAxnwdfCHmX2hAsmUVVnI5urgcw4/BO3Jp3q8t+GGv6M0MT2D+qJ0DeIV1Xb7AC2X6GWYOPG5aEDT9CI72sSDoV6yDZ2A9B2wiX48uZGM0nXDnmmPdmI/UJ89aEhs5tvWIyHIJOATZY286Ow9KuLPRle9jXuGGdPzLJ3DrkTxOcWFfJzJt4cz35p5CL9xVrpmCZaVijc/VL59Gf10M5dEYawuYPG16szDEquftEVgetsMQsSyHDwOaJqs9sZcU3dIl2YGLPYLYylwJsS2BwfPO/GNn/oYIC5bWz8GqnGj488/n39y7kTGGsHJDXDvfEktoi0WG50PewFYSug75fMteGkvEHudv1ZE3GN1M1vWTQ8szR98+rkQXXjEoHfwezyExQjhQTKcQCF+Bx0AM3BDTKgQcTYbQnDgGw+7dRfxwUkjBZBromDjoG9Rcw1zEOnINc1RMxQ1W9JHBrU5v+YY0B1jMnu8H6b7Djw0WhbPZk//c0jsHYoRFyR5mFspNz3eo89e1V9RRwkjM42U0tAeKJtCte3HDiqBjlrnhO/N8aj9d4dCafjiOmeTG2VkrEfss80GEZJiq3ca3zNafNr/dO9fZiFKLeOFi85PCX76xI/4Q5367s0ibOfTqWJ6rlwtVnqiY7xb5Urfy48DNec/Ghr4YywrXAP6+IWy5hoR0x/fw+XX5uz0ND2XQF5hXp8Rdrv/9z3/lV5Poj1+KgtI/F9UDq5jHMfyk728Th1Hv7zn0GLISh4qXnMBgsxxC8++dhTcEtpQNQ1Yvr8BhdOEfzs5d5tp8RJVcyfOPEEbEVq4iXRH3AcKQ4ThWUUVi+NxBWOE+HM8QO2aZNi0I/+a4zgdvjGYLWdPE4QoWimUuH/z0uEIEBfcoyIJTVgF96qU8gUCVUElXJiuuU6SKMCbAuvTfj6tyn5o5ngqOJ1Y4ETs7FjsA28x1rBm/Onh+VwYC/Kbj1qISc/mZKXyLSnhr50swd5IgqAbVaFFSdAZ9mPFdZaAyXpaUnlM4Y60iokFBUu7asSBCqv5oIuLx8iRKVRVxsxbt91PZs47Dhj+oivT8WJiUn9Cv7Jl8pDApr/O0MYUTxjNQsiaKDG87FOJGy/PMHMhQm0BhaN/wLS7DezDmt15epEtBQVxy46yoJLKfYW5osJh5WbTD1RM9HthPefyKY24f9eA8lag4Om8123sHzGQWPe3aYhywAKOzL97T/D+QSVsA/u1s0hh+KWKPW/qhAmcNslxv+D15BQU6PlS4OY+0ThpuG0YzHswKITcimItYXghn8xAeQfiUcybE8Vd6NmhQfWamQTVrggaB2tPzZ+82t9TF4AImDX0zXhaVXoe3HNdiYxaHnaiM4tkaVNtw2AgxkYKYV4ltTbhU/Jdo/WZnMdOiexqGqUhBxDTZox94sDSyPVtmY3rHor4dlBReAkGcOzpiVDpecRImzjapOL+mWMph5NYTo08JVWHeOcaqlEwUhmju7NHo7LDErFdTmgLZU9YfVKMZFgJUCmeVSWRd+AoXOiMuHGMW+g5OM4uZuKpfhJA3I7pyE1ZvQ3QprXY/m5NIIbr6SqvRanwHoqvW76q4W5jowj3+vIbo6mD+FCe6auLzvYkuuc6fYkRXT+ZPQaJr2OVPbqKryfnsRlGiy+f/ixJdL1ovneh6eaJTiC6txp+iRNfLs1QSXSXRlaR0plfyaBK9Z6tIuuO6j38SmsmOrcF51sRDK9MTRwTRrH8ZmLgK47tCfkG4cjbEtM9Lmu1702z+ZQi/m7+ZzjVuQ34ZQgQn8MVxVzGn2Ra7URxN1Cm4pmpE9BtcTajb5FTVElyHLllJCZaUYEkJlpRgSQmWlGBJCZaUYEkJ/lcoQXCTN9m4Ez/tbRx+S31espElG/nu2cjMK+DXk5GRW+xcbGRE/h3TkZE+/b/ykYxuSzqypCPfIx0Z+lTJR0ZZx1jgfImOzFhyefjI7H8a87slJJ++m/deSceu+BQkHdtd/pSkY0k6lqTjeyUdfypZx5J1LFnHknUsWceSdXynPOH/gNIrCbgfnoAr2bOSPSvZs5I9K9mzkj37/t/lK0qflV/mK7/M98bs2ekF8EOTZy8jnnNnzzG/V+osmPhi3FkA+qG+yxdZ2D/GV/kKUGcR0e/AnSXLAAr6Tv7Hz/8BUEsDBBQAAgAIALxVaUaKmlIXtiUAAIUyAAAXAAAAdW5pdmVyc2FsL3VuaXZlcnNhbC5wbmfte2lUU9fbb7RaxblYVERA64AyKihhRrStZVaZZ/lDiAwBwhTCFESLbWVQEQIECGiBQpiRAEkgKpUAIYQKYTCESMMckgAhhEBC3lBp17vW/XLf++Gude/qh6ycs5+9n+H3/Pbezz45+fm23a2D+07uAwAABy1/+PYuAPAFDgDY6bb3S1nL41eWAtnXjsi7t24AavpOzcludoEtbC0AgPrM/WLf3bJ7ufAf3CIBAOXHW58dmVNLIABA96TltxaOsd4chseTkDm3PYsJZQnJCclvxlI9Y6e+1CGMPEvuOfHTkZ2d+/P2Kg5+dcUi9w407Y7Jo12v7hd4fvsN6tMD/8xd3yvfLDjxTbd/xEUJbFWvvXG6mmsUAzNlC99kVkabOVZzBbUwWiUs5Jjgoar4Hr+Nl8jrgRE3vGQ+tSDV8UnSDSZTPHvLPO55EBAFfBgat69ZJvJ8OeyDSOR3qG4uqjPbFaOYsaz0uS6ZIFxOPmbgp3iFqIFeYyU5WYO2ZY1j+z5c44Mt4c/jz4JzwV/ILj/Jy+FgF4czieJl8oCvp34tRNWbLBnxAbxJPD07XuJpvCmiIpKM0sjTTZyO4FbVjf2AlsMZh3CiSTO1a1NsH+l6lMk4t0DtUS1huYcWfFTZJytkwIweTdeymUmANDLyhCGo+VjPVaJlm0tAx6Fn0SMB+pvadm0ZeKOZ4FYISsU0LqqexCndxYCq+rxb3wnYMDSaTVrwU6UTNhi8cZPYxU89+HFBDcWYKeqjbIwL2+fWxMTIoiPta38+QR33jp2YXzqKXvt9GojgA4GIZTVEhEIymMXMkW7ypOMJS098Cg7RSUwJg+mVd1BJwjeX8mmrYPPeVDTZ0IfeC6NfyfG73JEjCXvOMpD5dwdxOCixkzu6hjcQGHHnC2pBEoln6seFcq8c+PEN1oWZMZ9Re9W1N3tqxh1eeWXy7BHrAy47gFRSYgE8jbUDgOSds4DBG7KznhUQGN+xyecNYf3KQsTOgBSe9sRiQYNd+d5C/JeMRxtG9W22M4dwhu0REWZf/rpAXy8OPIU43shac7RT+KavNWNYNpCyKeq6ZbacsykbsXGiv6+VKB/RGNYplJDMN5cwkjoyMxtK5OIydySTo3KKlXhwavz4Ajrr5wLHF0uPzqldoplTMQi7j3qSCNcy5XIq38iy1w+nl6QVTxezH136oOusZif63Zwxh4Z2Hq10wFOKlQIZVYnCVmoiVx1QZvzgCj3vdi63axGKO5kjyeov2FRwt97d8/okmJB/IbNJ9Sh2AFewOWfH5hpkBkH7CC+nnyW9ujIb4PVq+o5W5xwSBMrLcxnCYw0bMlgm9nNjFkAe9ZQfq717A++Oz2ENbRDGjzYdnm8zUyHBqz8QvakQUs9CLCrvx3oICebfytINNs9gj0wZUFb9Jfwd71vSoPhmDmZBukBfIZuRY5vs/3OAqrzqMp3HKayOx2qRbhaB8ew2D4YgiZpUw7qw8XJIj8p35bV9dIFX+V3oFIJSCyPNdwJIhpb9FHNpweUXBa6Tj17aHYn4z7OslJPeHRENz3zJm3kXqCTRUN2Sf3OOj9oluI21yzoov+rWJNxuRVdTTRdeJAKJFHOm/AkFr39FpJYjpoFFyeiPkD2MR50hHgep59vknijqlNTt9MXxTXYAJy77XqEOmA84Pe01yAOv3+okm/XywejE1aAieBEoAGfjwO/ip6ECgwi9QH5vXZXLQXLDQNjVLxm9tUOmrABcb20qjb+PMlcjyKVsfB16dta5rnoTjgD7uNT1bv6WlBdg4rxswhMQeHomjGeS59D5xOek0frnvmSWliQgwALIL1Bmus2k+ZDJfrtz3Ul2pECIw5A53fHtJbojeQxbqxsy1gz3Uv8dRDChms03EBvQDdxGXzdvzhMo0wlW5nVICT38+hp6nfhM4k0mcF0BAC46K+kWMNPQskvueuFPtJ+DC/2/Kzw1bBmyns63gRXGvjBy2yIe+9tzmSw5zxwHtYxn0ZawG8ITBL1MTR22J9vIDqYtY74c6tUKZmjERJWogQp3LQHK7zu7cWbAebZ6aWDZXRKcf8UAvHktFKcnjfPuaBDbOAyAvfPA04Uif9G1zFJQP2XlWsgYFuo6bZoBG9DNgCpZAOnPj/LmXXhzRjG6JjzRySK/V6lTpuglfsJCn7hTMB5T5T+yHEsv69RhGeUsrdWwWv3HQm4dpMaU+jxmvcZeojYyBPmTcA4fsqFOJfnCOR+IZZjhGvJmD1aLqQQas2/iBY20EDt9Wfx8fQZL94MXaSSatBMQLi0Qf5gCkb8tvDg56evoq5ZpCO+Su7kOxk11fz8YkUMm808CM/OwqRBjue5YuRH4KZCr3W9HBxv75HoUvu6bGLOAHYi2Jk8oPLoVaEupw31t6Hvt7VVGnj6DHNhA1NWkBo/P9YnZ8IPW/VVK36Wrzzo/LVR8DM6HenwwVXJm385hw62av4riE9w5y0UUv1TahhkdeazcCDtvQK4bhTqS5kassrkQkpUKbLRzCmpQg6gQuNW4DEZ0+nplDEBRy3Gg+GWjIX2f5trlhLFmgVHmfNNCHTGiKoAB7lhGqPEGTKgxmWR7GKcWOrJGWGVFIMrxqaVSrN8OQAuib1mZIear2tfN7/p18tdzakcMoRVH07t+jp3ODsxRu2poiQFNwQX2sMKQSWiBj918J+DFVECem53dBQwiByny/1j/Y1CB0HCsvBjVb4QdCXBdtVYh5TB3ddmgLrsjFZFpyKWzLEdpFDUltLP2speuNGHkypejedC1iK3wcyCnPF43JLLiij5AdjMIPpEmg0vPfaP/UwQhxyeK+ytSafUvZvxgndV12Zv0jGwTH5Uw+qAuOZoEg1ANNFkBhk0Z8PEpg2pIJTfEZRWxGRCQN8zBmKgKIWVKTGaeGe+B9oYGCYqFGvJCIlfvtNk3QlirZfjV4bUiZfRwko2wJeyDV0eN8TFA8saMpmzlv/E8C1tQUGqsts8Q+tsbB9Z3dufUYyf9z/q2lnX/bFPWzc8vWx/+uTv2T/k8M34VVM+LcnaAZnmvs3sd5Dqk1TFgTr+GDS38mLgPJ1cgMB1esb/YW/q74c82P1Rbvzh6WqMgQLyAWaklZ+gl4djRaVEu/ZRF3O+G1MaCXh3WoJE/4UpXX1oHkv6cO1q3Qi7tmcvQ1GB7DRRuoRNya7xR4ZBelV1vZIPPg0vLhFStTHq9MWvatZvdyHHtjiWzICj36fv0pUJQBhkD6bralNFEUZZRhIhcQIX4aEXS23vqTGoTn0MbaoOYU9eqWI2yyaHvj19u79J9uUkcNBjFxoUFENJ8NgxY36Wm85hxmc7SfBdcsCtnY7QeABgzv7WHIe6ozfoRJC04IltRvdmTZ9X2yDlc8xZkLk1qDPiPndS3y8pC1iO01DKjd7pitYBsF/4J+6t6mfPowAaVawuDffAbuZC2UBk1B97lczKvAIbMMna9DxJR/N4FCuw1wtbB7ax2O+EJd9LTfN88fX7Xz/4U41rWctOp9L9wgXQEJbI8zwD7RB8D6A2btEJWySpMNmcM6V6k221SPU1JYyhrXQuvJ53vY2H9Slf50Z2BPS2hd9iqcG/J0XPzAqXhK+QaqLbIQLm5YjDYdWMVl5jtF3AKJqbn+l7zRkoURjcJOkEenZw02X5Qe9uDnUVaqDXJ2EKjzFgS7C1wd4SVYSQGq3tka+mrh9qPjYVyZ2CkYPrj4Qjz1eOAcNW9OFiXnK+PN92MkLNRT5Rx63p/2027vRvLH1cnmsYyJbsBY3tSuMpxEsEwU5xxoi0WsrHoziVt7gRwv7A4DgAkO+/aqhvdv4raAQDc/65fVtgWK/x3AZwkFVOlIe3iKR1ZEXh9f4q2rLV6r6xUBrz+ZnYnAND/S/F+mUDjf1vQ3+NCXKdREJsziND2pfSwkIia/Z5lw97xnHnXzY/D7fqmQ7Vnt/p9f6PmbqWPZIMo3VjJZX4v8604PSyR7WFv9yT7buH8HvO1t3+3Hyx1ZMaJppDlJEmazOp1JT/TuJX7/EEHe1tQ7t35pMGFE+kzaMRm9wlzbVl0yU4nMSnch3sO69ubS1Y8TJLEa92uVhX4mqkl0eLEza34e1wVopBqZKuKDS96htfnMdb9TvO61jJ7yW9dU2ruIt22QjvQKR+VjeuVlwF47/IQprY9LvplQVZA6eDUINbPRdb5XvaLu4nW/+9fyBAW0FyAVFPh2PRcOTpp4LG5eILCImWi00pwSBnqb9QrvAWcMEQ8f5SatKo+aCYYdPAAnaIRt5jkbCn47fUHM36vHkrYLmwbuId/sST/ixNvCzfX89Gt2cXrFfaJQfzFiY7A3LZua522FX+7ymA5GW2qnuMIVtdt2RxNAvcsc9ip7bM/gyDHUE2BmE8NUzGJvXyw+nGEKOJvdUQNYLoVma35a9EN7UTn7QAGJZgxV3Xz/a/Z6aUZz479h9b82TFGZiV6t9FK513SCYSL8I9Xt1yQlhiV8zIK1lnNh2q8jUDLxI81iUEEGyPie5SvKLQOkJC3LV/VeHCFmW4qSC8Nfd5vFHzFrqvGCrMcsXZ3+tn1AkCB8fVMrXfzSdmf4aFjHr2LHHcNulBytQTHrSmIzk1HJntE32c3ABKkVp+dhGtUN7fWD0Kw4xd+KxPEePQX7B71LPPMDkR2ZJ4BML0+I2KUSEsvlVcBv+V5NhDqQTEe52OpZbW8T6HBAtOmR9KqyJ3hQ8bML5zLtf6i7t1yzGvHsmsr+mGa2XW5n3DU9JcNRY3w8+HOjFXh41t+ALtZ58fbOWSpVzeLDi0sXLCfeWH9IFPuQaPA9k3Vx6H5+OMNNdows6rPqCk7y+WVb2qzbeW/JSlZKzvQuTWeE3APDM/LcsRpY1uXRH3Hor5HWBiufrAku87EwzvHKRqJ1KG2pMGln1PVFH8+ZHxIGMbuvFt+v43hTHf/NTgv0LToIFGDBfuJFvoZ5iChkbC0J9CCIZRlydH9BzD7WTKqJ643lalgAftHUyF7JiWjrX7wyjW8CVyUOLJrXLxinxIwJNDXYaiIRCWSbR5wo3uK43u2nSaQYSl6djvjdn+KRJS7cHy25jTm15haP0TEjCcwx6gM61VkMv4iiGlFDm73kaX08B67r5L1DjchPmfiY9shSV+QtsBUKGNVhZt19A3RJQ16EaDAeSHh3lMQN9KvNq12VedzGjactP8o3F1f+qiFTpD52cQBRg9Ix5x2GFQTA78bj4G3KN1Rdv7swSoGUlI3NpVeeqj6EcWNPe/1+mWAVw77q+avcMY52+gGH9vHV/5g/RduSUZz2OZL1fhGQThpqmObTJtNWl+Pl6NsOB70ndMQH90C3mLf0M1/TNTu+uh2ggyL0GkNgN1q5+CV1VyZAqMo9c/OPnbi/ko44F/e7rAEGcYODdIJIbExeuowTzPC3xSg35g4z7w6d4pYgQ+juGczoKLF7RnoCsEbh3NxCd1NnJmshrbmO40gPGt5YnvWLH48tk9HxCXTk8zm9N+VGWuj27dVeovaxtwu41esIbz5Mkf6arnR38Zc6EkOwufBMTd/M4BZN/23IS4iyxKQwRNrwpg+s4MRk1VtINSnaO+GkaZY2zBAo1W5jgkh598EJILpV4xg/YUS/yxjbVWXzzhk1Lpdf0LHOSydyU4uOmK4YcbthYi/Xwxp5bYkeG7Pt3bust37DefQtdec0D+Gu89TZqogWqz/3gErKQt1j+PdPP/tNP73RiUw49xAgfFkmfx9MNmFtL0ADAxieS1mW9vNiWYPOWbgnfEYN4Hth3nUEJO+Baz9tjJbSPAzG+t5iHNK9A3hmepmuZzANlMhdS8lKEYYJOu3HXphTQAwBpeOMqBRd3Li/CruDOm8XatxL8IEEBnsDDJpexYO0BaW6QbDthWH2uodz7nKCAGiuBfzWBSCdvXfirAMQwPfFUcnGeN/FegPnEtjvi/tBtJCEmU5XdvO6cd8rxQlUir5dWgoSmgbEbiMVbKeej61qwd/gChDov3vblanC3/E3mwPi+tNL41onqqybifiq9jcroLLhaCAxDANAHXVzR1NW9omw+vsI4b7y/BfNstWiTPm+19MTTdMQyauVuPk6hsDwyL6ACYboZE55Rnbc6i8FuK7jOMVBIyUnFnBMQm2p01XjNvwP5ymiI/2NR5sPDaJCoqxXD2j9Wmes21hJds6A/lWKwdYarXXtthYttQPS6YhlHh9TmspCD4MKBBEkab42zniD2IX8xeRgLgu6s7zR8poMKbMRpfNiM1sb8PRG1Tau/jCKwCw6X/o5z8ONyVhGNuLCly9JOLYp0PPwmNrjvU9mvZc9ZyIj1Fc8rpdfumz3zMVns+N94fjrZ4Ev5vBWmdRvdxCm3aW717V93gw0IOxc/hMxj6Xx55FBdZZzQzX+XbHneHuuRiFtafG3/qo8Z3+UYWBAN3drW7bhJtMZrwXVlQqGFhce2Ba/QYfIr3IYjppxJC2czFutUg/NhthuXjyhhfjAMb9wdFkcPWbOSIvHTso2EZHnF2MTHaRX3+BS/88SlZM/d+/iM7/q7xASxbAQKq5VJxtIl1tJkr876N7YmTF3KwlEsfbdnjNai1+vqL8r+INZSGc6HiMAhfBp7tPJFZi73h9vz2Haj4EoZ5ufLDWMZ3js6z2h62r7YKpWwgb/l4TnKpbG+PEa0tOn2ynIphbRYkLq1NWE46fyllcG4ukQszEE4eJhpr86iW+K9Ki3FjrPSshyFUlWOWal1dAQXg+dOCDZ4dGXUASeWjG/THI63hUo9gGqI0QA07TXemO7DtsoaykmafMfUO+Q/pncy3RKeGUWQFscqtu5592mdClki6juL2NKeFFLi1VT3OPFPaYyJ92UCwvKpdX0bgc4FpW/cntra7TGULQqKnzdLPWbICXLmFIiwXCO7iFFg0vByc2VIWAc1z4lKQfYM1Di/iLnzlCop240Oz0bkz3gNqiU3/vit+ToJ3MExdI3CtVZbq8fVlOcr/MEQ/gWHEBBe5J6vzcH2dAIBUWLj1b5ORqT9Nt0M6baRln1fWGtRKimK99aJRt8Fusbit9wXINrLCJ7TUg9+vbNR/IhLdX49/50gzQmhoPrlWXtD5qdXd1yEtqPcSKA8e+A+3uD7L1HorwIp2ccXFio+Y6BXa0OuhGZQAb8/fGSHJJmdI84XyxCmA01PAd7EAc+RMwBpxfD7pKPRrk4Pa9OxSjW/XuP2U+X5Ku5AZI9BK1j9eIKEGtNX5awg7ZAMLXhixaXRV/5GXhh5fx+duUSnD6yea+htyTVs9W7Snbn6ouI5MUnZFs7Q6/ojC2nUGVaChBfSyDGVzt+6xnZXg3wzEVbEo63VaVlsU50Xzt7pwPWz+mXNeu2qcI7Lqbsa+tiSu6d5rl3awS1Pw3aa3u2xpY33uyi7EvoeJR86P2k95ngNkzfsFgmYW+1wryjQSomWL5UIk77KhNo4qifgbK/UtmWtZcDab37IBWaUNBCAzCOhHnkIdIR88olt+IuMFpkep6Km/XIdqYzvDY+XyvGwmVPUaZbK/qFr8jzuXboCGdZvbi5ApbXxtqVc7s+yOwhCJm6y68Xh2aGplP2E5Xg7rFymB1sUIUVVI48oixD9eOiDf+LLOqaN/uxNXQet3qRvNycY+xvzNa5ECxVt7eGrntEV/8tg/XesaRATfoZL62je1VfhLsyn1q4t2ZwKhDVSZ9ALuxCl++4tYV9OAyYFY1aEOrdFYFXuOzizAPudroctYoj1SGTwpSY0KUv/Avw6AP9CTohjb9GjBSA7tdM3WhSltDAs4+Uugbza/UBA64tNTwWJV4rX9UvFIIOXoISYxGcfelyeX47bVrqcr5hOt2cOrE3C7IGYLibByqaxUi9Di6sxd+Dw3Oo6wEcpSDCXecd0/sG58P3Z7xDKd3n0b24apWqOe75J4+gx511Rh0tg6r3Bm8Dhpbmomfl2c96tsng2rAyzdKMUovcTqLXH40lu/6FofDTOnnlOifSVQco3G2qy88ZteHR31u55Mv+Ds/CdrN2MUMmqLwryxciA0oOBl2oF/BWaO4L0imx3uoJCUmulwXnYZOckO+tgGPtPTWO7kxbLcPN3grzLzmXucuGUE/uVrAFM9pXFS7H+BNq8yHqy04g3BpSiyTTvcvGSDZZVZ0d0NOdZPbTNAlOxABYuHNsPtHS/CCLHybC5e1b/rvXND9KcNCN5MlDNd4MVTaGR0Y6UgEUaaJB94rRB2tGnhu7IwFKUYh+Y7NHtuJrpH3JjkPO97gYvHndXSc7H6rguqFHCAppPFz6/InFInuccgd+k0HSt2QV3oz3hqx6z2FBzDHphw7u00GGdtbJ776Uce+QrlUOZTc40BlLYXQAXlUeN6iG/MPL+zIkBCml5lf027ukT3TeLntAC46MKppPAB+jeq4PgyL4rcUgIdA2FPR8f+cvHbUv/NzvzkQhLuKfX6h/4JrGShmAV3pe2eHQVPBLS2wG32dZkKyfoVpUKGnplt4/gMo3erpQiw8LIW3HN85v7q9PzOGRyrppRHdgoX4N/Mx/wfn384eHmYaeAdMLK98gSM2cUYUtpaA0vqI5+JBB3uvwssapdrlWGX8X3hezSnGDIK2mAJ4WL/Lq1S7cavQOpF2flY9+q+j45t7VUZuSYuf3v51ln5CylQ1V7S+FD3cZGKmapZwUdbjuiImhWuTeqmUe4uS8ccRmbFP0oul65/ZlzhjzIRHWFW9mHeWrmVKDUy54C0DH9c+DrevTr5wvUSr2Hq2YpMpgmy1u4vmXYg40VBze1M3XDtctLxjaMGVmPE/fHLzr+Bfwb+CfwX/Cv4V/Cv4V/D/gYAXy0oH6te2rZ7cEi1mqG4uPkbxkoR42W1/yv9Aa0R4v2QaSGwVlSPWyykzZsJWCloqQjP3uyGrHIYg2D4A4I2RmIQQk6atfdY/XAWOuei0rXxwKhINIyTDc/peagOM5gTsk8ip5ocpXDVzUTeFKhVTmcHwrN4hZQBgVqNkTn65xzaJM5wEKQfk3hZbE1esB+Cev/iI3/sQ9s02cowHxy2AFfHYCOEdM+VcSMcVFdO4qxziyp9PdOw2BphkHSJBJJ4xN1eOscO3Aw9DKzUMlivmz6BvTx8d1UToUxP9VfKGQxQBb6bIhmQ9qoke5UvkRV8YtvA8HfXUALUq37b4bv8Ax+T3cQvhczMtg6mMXzITF/xQew6r2DxOl4/Q5TZI8UwJVyOPtPUeVuOXWU3rXbfMGrZeNooEievOUBuZrC9U1954lF2Cm+p6pQsFtQhJJUJl6+GLl4C8iPJuJqw2FsdnRGv85WCG/bf8w/eR9hf17DbfUKehaQ5SCADAfWx3ptlz+Ien3/80ehWpOVPUCGEMj1vAsLpCmi06eUG95Jsd5yaikJev7DeaU7lpc8P+3YDBIZJopdw8sckHY/z2cq2XuytpWKu2Q/OnoTV40aKbqrN/UR6sSGfmmp5SUk00XdjWWvs6pS+j2mFkas3kVpfWKHZUd0cyefDKyvtol4oividHu/DPHk8L2J5AW8wizjp3BHTKQrjSYE96mju8wFKVrjl1Vd07oVi+muiNOWB9z7M9VC4TbtN1agNMYLtHg2ulrUMQpnC6vS9xNyka+RV4JCTfoRtLydkP8CwKRS5mLNNqR/VvDRfH/3JKbZbrO3wZ6pBsa9B9vpd2gxQ42eSW2n1HgG7LaEziJchOAsuuOWRFrYfBhsO47FGD8svGNXZzOHu2bog+5dJnnZHeu2OGh0ZeKg3vFnvtxcWPnLc5N/traai+pvqk9/A3Xb59CheEcrjA1sI27Ix7s67SzNcBJNoljlIUQipEIPhrS6xmS+lUCz5X6zigRdNLx007+CAusMR8+sLLFK5KjNxReordJD679YBzl2lmgks0odsBxy+5ub71SoewgWbKzKbsOeIH81Ip2Jyr8R1OvF3PkUBrojWC5XBoUS9Yn7y+jCSKsUsx1zy0AeGGEa/KapCayKYvGV2U9wH0ticeh3HEJSXi0uTKCin76PDJnJy8+s65Q9DjFjD64q5Xr9+Vvgfy5R4IX6ufm36+eCJs7WoqLS1Lgp6BH6xEdFZsypXQPuSfdqfqbWKHDcgfY0bXW4eq/UcS9+JYS54RvTMj3quZfg+5RAmdqCygQrCegE8RUQTy8of8h6H+SmB60lEL2GE5lcD6woNP2Cl27yxTumZxcGjuow8JxbdV1R2luyjz5lyhCbXOhMpG5XxI0xtPrkwJXAfH/kgtRWl7mJNw2ahx1ON8ZRc9txhlIk1nx8orVcms20MurJ1fiAFpkui0kFbAG5DB1UkJhSmm0FotJ8e+idB26ED6ZFdCOyMzoCqvbFBQvsnM9WtJ4iVV6ZKTFOqGNwD1V0OUhs/Qs5OaEochHn285QT4d164AWLfRoAuE5qf6Nl8GPtV1IPqAJLTZKZfxlSXatuuvsqT5Zv9NJZBouHV2bLzwLukR4zRiB3JG2ExRXWYnlPwqhlDdJehdWrmjJKi98ypCgj/oqHOL4PHiWvvgaTMrZ/re0bCjpcfwDVB3IbnkRw72irYNWispismnf/bKWCMy/0MI/Mqrl9K6M4YbpUpfQ99L+6NcyNLff7wxypdE8Sk+qchVoQK9Id+ilqqyO84KfWzfV4u+npV7x1Gtr36TzS43W5iV53jj21TJt8b3rJML9GfuVRx8924YUqoulbvnAvdhx7PwGaHeCQaPCW5JTNBZhuxEz8eL9u4p2RxfCQoxvO9rQWQFJEhWIIaZo4AZ7U7Qn5kdPGhI9oB5N0AbjPSOy5wHZHoQgY4v33d5xJgASy57DRRN/0M+n202fPD0w7R3LsWoqeHp6lfRWn8FpDYOF5hElCAwmp9MHXGBbu6cWccRma0e1O47zRqCRGCRNIfISauD0ehCjCFKPDyLZi4A5/5V1Scft50jgzVNNzvMfBAboNuaGHkoEmO04NabZ+aY2OQ6iK8wa1+ye9qZlBB7nVvUdWQpAyioTDNN1jVuYYerbvp1ayTs4uh1r6cXRuSJHBBRPMHzCUDKCFRKglbajTfaAwb/3rvkL8s4sR9OGvRr1HD9tbgv2L0QwCbdW+pnLWodg961Rcpf5dvSh/U7aWZRBTpnTRPsG+hOIEV1EmgBdYpCyA1WKmyyZBtvkoMpUcQc9aTT2c2KoXQEnIkmc/QWfmcx4oWQmnCxH6fEfEYVTLm1E9Rgl5ii0sOJ97nvz2cFG5kGnXNuObPsmKU/ZXIscncGtKUyZ+DFsAdQESI3wG8qKPAD34K+Bl8z3acGN2eidrpWjgzeeoCQyGGhLLmyP8ZhDsJY+K1kJG7GVeqyoLiYaPYk+XTSC6Epbmhqs4kF3EeQpxVowaeo6DIiZgLFsLWmSJU3x4jdxWH8yRoBuME79vck6TuK16ZrJUpme0HMfCHlV2lN1jMfN2txUWqPFAZ7wDALDq/1Zk5rrAXCXxVyS+523FWVKI+o0ZD+Mzsw/nBKrHCMgiGpzEMGqV9Qwipbw805wWjh8ZcE/spoG6q2cYC/QZHv/W1SJjEE+pLl3Wk70xX8MQNfFiqklmcwLuwjQeTQREwf9izcn0KfWNoQv9hqGZHqMTvpHToxRYpyE8jJVPSVa+xr99E9D2t/HRcUEhfL+LoNjtqUeHzJpP95BxWgQWwwbYC1O/lvO6iEV7WbejSSfXDDSBCmrb8Oasa0ouVGmEO4UZ9iYv7iYs5pzeMiXxjlIwa5gxZXSB+T1OKOHWMuKxBbBB1o8XdFHNxh3n44al7iLXFMw9H4xEujawg1Cm66Asgmyh+5dP3VZQsTU6yymbluXWuRkh0TE9x/M9JG82IeBwH2CooRgH97BLIuesYQXnagPJWonmTm7Lglz1SQuxSSZ9WhLINA7X1ro0WS/y7vfh3pyMqJFbSkShm6Oo4k7bQgutbQNuuT22tt7IEa9aaWVTLR+0oRvshgmblqwxnp02WUUzxdBQ9LIJtIdRnfB11tAEJLM7/sfzRR2gBer0C/VH8h6rkjyhPbk7xRkyjcLNma6cqPDs7ffjPhmvA87M7r9sHLnlsZvL8KRZCHIT4c7HGLPab2XbGQhsRMwqNtprZizOsIWnc7IkV/JD3134WuITychp67/4wFAvBUvDu0f0U5RdIpLaUw9zk0N8NqIrfqhJABZ44sQtC4BKmlIlX29YXKR1o4XLhivqoaccGSOPUTgByZqvAW5Em7gk+gNvYfNHfW/mQi0XdkUz5bE45fZKwiZtsylaB13yAasJIm9+U38Zmvw7hsinWzhdpfk8RrM+55E8PIO8CaA8YUj24H04+DDVryYXwzFYP4WZMlkyavOz80UnrcxjySdLleGVznSiiZEJ1c4KW/tNavY9U4INu58Gi+6wfxIi+iJmdIgO79afs0htBMv8wLGF0LV7RgZSzcDPJ6n4ArzjeEn3SUzh3S/TueHs4bV7gQRR4DNwztmLztl6ymksoxux6l3D/BUbR7ow0OcZQ37qTcrURrvwN/ZtJGdhyP1JN+L1XlTxfFuB7sY1RG0nLl2pb6MaznecJ8NVRS9HgJ3DSNFh/a85c/XRhl9qBmQB9mYfSa4V7AIBwofym/BGw4sTzSauPbPdIa/do40eMBFAUNvGx0cXZ75Ma1avxwj/Mqr+b0vAR9TgFczaY0k3KY7OVEmCpz43wdrwx6hAA0ILgRnq3Wp78M0au9bwLhjIdeelQdxjQ0GA2Jts6zydh6T1QMoqWjE5nu3jnZcjK9zeSs/9rLU/w4yOuKcmuAMhZ9dmtf1KgD+0CAJKtl7f+ZUGyAArW2bX2t3ZuNS1tbd/Sh6FGzxPAZ2UtbxJzOuljD9UFAf3VEYp6Wzom04HjLUEECRSiL90Pemr/0KzY0nJLu+V3dt/W3LiX8l9QSwMEFAACAAgAvFVpRteZEilfAAAAagAAABsAAAB1bml2ZXJzYWwvdW5pdmVyc2FsLnBuZy54bWwtjFsKgCAQAP+D7iB7gE1NrYXMyyQp9MKkx+2LaP5mPqZz1zyxw6c9rosFgRxcXxbdlvwR/cmutwmU/APYbaEmFPrXMw45WDCNQJJaGd0CCz6OIVvQvEZSihMpqN7lA1BLAQIAABQAAgAIALtVaUbO8+LqUwQAAA0QAAAdAAAAAAAAAAEAAAAAAAAAAAB1bml2ZXJzYWwvY29tbW9uX21lc3NhZ2VzLmxuZ1BLAQIAABQAAgAIALtVaUYl32KDvQQAAMsWAAAnAAAAAAAAAAEAAAAAAI4EAAB1bml2ZXJzYWwvZmxhc2hfcHVibGlzaGluZ19zZXR0aW5ncy54bWxQSwECAAAUAAIACAC7VWlGSEisH7ECAABRCgAAIQAAAAAAAAABAAAAAACQCQAAdW5pdmVyc2FsL2ZsYXNoX3NraW5fc2V0dGluZ3MueG1sUEsBAgAAFAACAAgAu1VpRkFYdiORBAAA3BUAACYAAAAAAAAAAQAAAAAAgAwAAHVuaXZlcnNhbC9odG1sX3B1Ymxpc2hpbmdfc2V0dGluZ3MueG1sUEsBAgAAFAACAAgAu1VpRpJGsJmpAQAAQwYAAB8AAAAAAAAAAQAAAAAAVREAAHVuaXZlcnNhbC9odG1sX3NraW5fc2V0dGluZ3MuanNQSwECAAAUAAIACAC7VWlGGtrqO6oAAAAfAQAAGgAAAAAAAAABAAAAAAA7EwAAdW5pdmVyc2FsL2kxOG5fcHJlc2V0cy54bWxQSwECAAAUAAIACAC7VWlG9YvaeWYAAABoAAAAHAAAAAAAAAABAAAAAAAdFAAAdW5pdmVyc2FsL2xvY2FsX3NldHRpbmdzLnhtbFBLAQIAABQAAgAIADMDgUTOggk37AIAAIgIAAAUAAAAAAAAAAEAAAAAAL0UAAB1bml2ZXJzYWwvcGxheWVyLnhtbFBLAQIAABQAAgAIALtVaUaYCckyjgoAABRaAAApAAAAAAAAAAEAAAAAANsXAAB1bml2ZXJzYWwvc2tpbl9jdXN0b21pemF0aW9uX3NldHRpbmdzLnhtbFBLAQIAABQAAgAIALxVaUaKmlIXtiUAAIUyAAAXAAAAAAAAAAAAAAAAALAiAAB1bml2ZXJzYWwvdW5pdmVyc2FsLnBuZ1BLAQIAABQAAgAIALxVaUbXmRIpXwAAAGoAAAAbAAAAAAAAAAEAAAAAAJtIAAB1bml2ZXJzYWwvdW5pdmVyc2FsLnBuZy54bWxQSwUGAAAAAAsACwBJAwAAM0kAAAAA"/>
  <p:tag name="ISPRING_OUTPUT_FOLDER" val="C:\Users\Danny\Dropbox\Website\M9P"/>
  <p:tag name="ISPRING_PRESENTATION_TITLE" val="Section 1.1 Square Root of Perfect Squares"/>
  <p:tag name="ISPRING_RESOURCE_PATHS_HASH_PRESENTER" val="1daaa87ca0feb83bbfb26ea7321920d7603cc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490</TotalTime>
  <Words>292</Words>
  <Application>Microsoft Office PowerPoint</Application>
  <PresentationFormat>On-screen Show (4:3)</PresentationFormat>
  <Paragraphs>44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Century Schoolbook</vt:lpstr>
      <vt:lpstr>Wingdings</vt:lpstr>
      <vt:lpstr>Wingdings 2</vt:lpstr>
      <vt:lpstr>Oriel</vt:lpstr>
      <vt:lpstr>Equation</vt:lpstr>
      <vt:lpstr>Section 1.1  Square Roots of Perfect Squares</vt:lpstr>
      <vt:lpstr>PowerPoint Presentation</vt:lpstr>
      <vt:lpstr>Ex: Given the following integers, indicate which of the following is a perfect square: </vt:lpstr>
      <vt:lpstr>Fractions as Perfect Squares:</vt:lpstr>
      <vt:lpstr>Ex #2) Which of the fractions are perfect squares</vt:lpstr>
      <vt:lpstr>III) Writing Perfect squares as Fractions</vt:lpstr>
      <vt:lpstr>Ex#4) When Given the Area of the Square, Find the side length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1.1 Square Root of Perfect Squares</dc:title>
  <dc:creator>Danny Young</dc:creator>
  <cp:lastModifiedBy>Danny Young</cp:lastModifiedBy>
  <cp:revision>38</cp:revision>
  <dcterms:created xsi:type="dcterms:W3CDTF">2011-05-23T02:15:39Z</dcterms:created>
  <dcterms:modified xsi:type="dcterms:W3CDTF">2015-03-12T21:58:01Z</dcterms:modified>
</cp:coreProperties>
</file>