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6" Type="http://schemas.openxmlformats.org/officeDocument/2006/relationships/image" Target="../media/image45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68.wmf"/><Relationship Id="rId26" Type="http://schemas.openxmlformats.org/officeDocument/2006/relationships/image" Target="../media/image76.wmf"/><Relationship Id="rId3" Type="http://schemas.openxmlformats.org/officeDocument/2006/relationships/image" Target="../media/image56.wmf"/><Relationship Id="rId21" Type="http://schemas.openxmlformats.org/officeDocument/2006/relationships/image" Target="../media/image71.wmf"/><Relationship Id="rId34" Type="http://schemas.openxmlformats.org/officeDocument/2006/relationships/image" Target="../media/image84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67.wmf"/><Relationship Id="rId25" Type="http://schemas.openxmlformats.org/officeDocument/2006/relationships/image" Target="../media/image75.wmf"/><Relationship Id="rId33" Type="http://schemas.openxmlformats.org/officeDocument/2006/relationships/image" Target="../media/image83.wmf"/><Relationship Id="rId2" Type="http://schemas.openxmlformats.org/officeDocument/2006/relationships/image" Target="../media/image55.wmf"/><Relationship Id="rId16" Type="http://schemas.openxmlformats.org/officeDocument/2006/relationships/image" Target="../media/image53.wmf"/><Relationship Id="rId20" Type="http://schemas.openxmlformats.org/officeDocument/2006/relationships/image" Target="../media/image70.wmf"/><Relationship Id="rId29" Type="http://schemas.openxmlformats.org/officeDocument/2006/relationships/image" Target="../media/image79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24" Type="http://schemas.openxmlformats.org/officeDocument/2006/relationships/image" Target="../media/image74.wmf"/><Relationship Id="rId32" Type="http://schemas.openxmlformats.org/officeDocument/2006/relationships/image" Target="../media/image82.wmf"/><Relationship Id="rId5" Type="http://schemas.openxmlformats.org/officeDocument/2006/relationships/image" Target="../media/image58.wmf"/><Relationship Id="rId15" Type="http://schemas.openxmlformats.org/officeDocument/2006/relationships/image" Target="../media/image52.wmf"/><Relationship Id="rId23" Type="http://schemas.openxmlformats.org/officeDocument/2006/relationships/image" Target="../media/image73.wmf"/><Relationship Id="rId28" Type="http://schemas.openxmlformats.org/officeDocument/2006/relationships/image" Target="../media/image78.wmf"/><Relationship Id="rId36" Type="http://schemas.openxmlformats.org/officeDocument/2006/relationships/image" Target="../media/image86.wmf"/><Relationship Id="rId10" Type="http://schemas.openxmlformats.org/officeDocument/2006/relationships/image" Target="../media/image63.wmf"/><Relationship Id="rId19" Type="http://schemas.openxmlformats.org/officeDocument/2006/relationships/image" Target="../media/image69.wmf"/><Relationship Id="rId31" Type="http://schemas.openxmlformats.org/officeDocument/2006/relationships/image" Target="../media/image81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51.wmf"/><Relationship Id="rId22" Type="http://schemas.openxmlformats.org/officeDocument/2006/relationships/image" Target="../media/image72.wmf"/><Relationship Id="rId27" Type="http://schemas.openxmlformats.org/officeDocument/2006/relationships/image" Target="../media/image77.wmf"/><Relationship Id="rId30" Type="http://schemas.openxmlformats.org/officeDocument/2006/relationships/image" Target="../media/image80.wmf"/><Relationship Id="rId35" Type="http://schemas.openxmlformats.org/officeDocument/2006/relationships/image" Target="../media/image8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E7557-3D07-4348-8974-B4CDB2B28FE9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1640E-ECA0-4AD9-84C6-DC2F18267E8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19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72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859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63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33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5763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16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55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7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54" Type="http://schemas.openxmlformats.org/officeDocument/2006/relationships/oleObject" Target="../embeddings/oleObject2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3" Type="http://schemas.openxmlformats.org/officeDocument/2006/relationships/image" Target="../media/image26.wmf"/><Relationship Id="rId58" Type="http://schemas.openxmlformats.org/officeDocument/2006/relationships/oleObject" Target="../embeddings/oleObject28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57" Type="http://schemas.openxmlformats.org/officeDocument/2006/relationships/image" Target="../media/image2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8.wmf"/><Relationship Id="rId34" Type="http://schemas.openxmlformats.org/officeDocument/2006/relationships/oleObject" Target="../embeddings/oleObject44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6.wmf"/><Relationship Id="rId25" Type="http://schemas.openxmlformats.org/officeDocument/2006/relationships/image" Target="../media/image40.wmf"/><Relationship Id="rId33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4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23" Type="http://schemas.openxmlformats.org/officeDocument/2006/relationships/image" Target="../media/image39.wmf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7.wmf"/><Relationship Id="rId31" Type="http://schemas.openxmlformats.org/officeDocument/2006/relationships/image" Target="../media/image43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41.wmf"/><Relationship Id="rId30" Type="http://schemas.openxmlformats.org/officeDocument/2006/relationships/oleObject" Target="../embeddings/oleObject42.bin"/><Relationship Id="rId35" Type="http://schemas.openxmlformats.org/officeDocument/2006/relationships/image" Target="../media/image4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8.wmf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9" Type="http://schemas.openxmlformats.org/officeDocument/2006/relationships/image" Target="../media/image68.wmf"/><Relationship Id="rId21" Type="http://schemas.openxmlformats.org/officeDocument/2006/relationships/image" Target="../media/image62.wmf"/><Relationship Id="rId34" Type="http://schemas.openxmlformats.org/officeDocument/2006/relationships/oleObject" Target="../embeddings/oleObject68.bin"/><Relationship Id="rId42" Type="http://schemas.openxmlformats.org/officeDocument/2006/relationships/oleObject" Target="../embeddings/oleObject72.bin"/><Relationship Id="rId47" Type="http://schemas.openxmlformats.org/officeDocument/2006/relationships/image" Target="../media/image72.wmf"/><Relationship Id="rId50" Type="http://schemas.openxmlformats.org/officeDocument/2006/relationships/oleObject" Target="../embeddings/oleObject76.bin"/><Relationship Id="rId55" Type="http://schemas.openxmlformats.org/officeDocument/2006/relationships/image" Target="../media/image76.wmf"/><Relationship Id="rId63" Type="http://schemas.openxmlformats.org/officeDocument/2006/relationships/image" Target="../media/image80.wmf"/><Relationship Id="rId68" Type="http://schemas.openxmlformats.org/officeDocument/2006/relationships/oleObject" Target="../embeddings/oleObject85.bin"/><Relationship Id="rId7" Type="http://schemas.openxmlformats.org/officeDocument/2006/relationships/image" Target="../media/image55.wmf"/><Relationship Id="rId71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9" Type="http://schemas.openxmlformats.org/officeDocument/2006/relationships/image" Target="../media/image66.wmf"/><Relationship Id="rId11" Type="http://schemas.openxmlformats.org/officeDocument/2006/relationships/image" Target="../media/image57.wmf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67.bin"/><Relationship Id="rId37" Type="http://schemas.openxmlformats.org/officeDocument/2006/relationships/image" Target="../media/image67.wmf"/><Relationship Id="rId40" Type="http://schemas.openxmlformats.org/officeDocument/2006/relationships/oleObject" Target="../embeddings/oleObject71.bin"/><Relationship Id="rId45" Type="http://schemas.openxmlformats.org/officeDocument/2006/relationships/image" Target="../media/image71.wmf"/><Relationship Id="rId53" Type="http://schemas.openxmlformats.org/officeDocument/2006/relationships/image" Target="../media/image75.wmf"/><Relationship Id="rId58" Type="http://schemas.openxmlformats.org/officeDocument/2006/relationships/oleObject" Target="../embeddings/oleObject80.bin"/><Relationship Id="rId66" Type="http://schemas.openxmlformats.org/officeDocument/2006/relationships/oleObject" Target="../embeddings/oleObject84.bin"/><Relationship Id="rId74" Type="http://schemas.openxmlformats.org/officeDocument/2006/relationships/oleObject" Target="../embeddings/oleObject88.bin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image" Target="../media/image63.wmf"/><Relationship Id="rId28" Type="http://schemas.openxmlformats.org/officeDocument/2006/relationships/oleObject" Target="../embeddings/oleObject65.bin"/><Relationship Id="rId36" Type="http://schemas.openxmlformats.org/officeDocument/2006/relationships/oleObject" Target="../embeddings/oleObject69.bin"/><Relationship Id="rId49" Type="http://schemas.openxmlformats.org/officeDocument/2006/relationships/image" Target="../media/image73.wmf"/><Relationship Id="rId57" Type="http://schemas.openxmlformats.org/officeDocument/2006/relationships/image" Target="../media/image77.wmf"/><Relationship Id="rId61" Type="http://schemas.openxmlformats.org/officeDocument/2006/relationships/image" Target="../media/image79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61.wmf"/><Relationship Id="rId31" Type="http://schemas.openxmlformats.org/officeDocument/2006/relationships/image" Target="../media/image51.wmf"/><Relationship Id="rId44" Type="http://schemas.openxmlformats.org/officeDocument/2006/relationships/oleObject" Target="../embeddings/oleObject73.bin"/><Relationship Id="rId52" Type="http://schemas.openxmlformats.org/officeDocument/2006/relationships/oleObject" Target="../embeddings/oleObject77.bin"/><Relationship Id="rId60" Type="http://schemas.openxmlformats.org/officeDocument/2006/relationships/oleObject" Target="../embeddings/oleObject81.bin"/><Relationship Id="rId65" Type="http://schemas.openxmlformats.org/officeDocument/2006/relationships/image" Target="../media/image81.wmf"/><Relationship Id="rId73" Type="http://schemas.openxmlformats.org/officeDocument/2006/relationships/image" Target="../media/image85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65.wmf"/><Relationship Id="rId30" Type="http://schemas.openxmlformats.org/officeDocument/2006/relationships/oleObject" Target="../embeddings/oleObject66.bin"/><Relationship Id="rId35" Type="http://schemas.openxmlformats.org/officeDocument/2006/relationships/image" Target="../media/image53.wmf"/><Relationship Id="rId43" Type="http://schemas.openxmlformats.org/officeDocument/2006/relationships/image" Target="../media/image70.wmf"/><Relationship Id="rId48" Type="http://schemas.openxmlformats.org/officeDocument/2006/relationships/oleObject" Target="../embeddings/oleObject75.bin"/><Relationship Id="rId56" Type="http://schemas.openxmlformats.org/officeDocument/2006/relationships/oleObject" Target="../embeddings/oleObject79.bin"/><Relationship Id="rId64" Type="http://schemas.openxmlformats.org/officeDocument/2006/relationships/oleObject" Target="../embeddings/oleObject83.bin"/><Relationship Id="rId69" Type="http://schemas.openxmlformats.org/officeDocument/2006/relationships/image" Target="../media/image83.wmf"/><Relationship Id="rId8" Type="http://schemas.openxmlformats.org/officeDocument/2006/relationships/oleObject" Target="../embeddings/oleObject55.bin"/><Relationship Id="rId51" Type="http://schemas.openxmlformats.org/officeDocument/2006/relationships/image" Target="../media/image74.wmf"/><Relationship Id="rId72" Type="http://schemas.openxmlformats.org/officeDocument/2006/relationships/oleObject" Target="../embeddings/oleObject87.bin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0.wmf"/><Relationship Id="rId25" Type="http://schemas.openxmlformats.org/officeDocument/2006/relationships/image" Target="../media/image64.wmf"/><Relationship Id="rId33" Type="http://schemas.openxmlformats.org/officeDocument/2006/relationships/image" Target="../media/image52.wmf"/><Relationship Id="rId38" Type="http://schemas.openxmlformats.org/officeDocument/2006/relationships/oleObject" Target="../embeddings/oleObject70.bin"/><Relationship Id="rId46" Type="http://schemas.openxmlformats.org/officeDocument/2006/relationships/oleObject" Target="../embeddings/oleObject74.bin"/><Relationship Id="rId59" Type="http://schemas.openxmlformats.org/officeDocument/2006/relationships/image" Target="../media/image78.wmf"/><Relationship Id="rId67" Type="http://schemas.openxmlformats.org/officeDocument/2006/relationships/image" Target="../media/image82.wmf"/><Relationship Id="rId20" Type="http://schemas.openxmlformats.org/officeDocument/2006/relationships/oleObject" Target="../embeddings/oleObject61.bin"/><Relationship Id="rId41" Type="http://schemas.openxmlformats.org/officeDocument/2006/relationships/image" Target="../media/image69.wmf"/><Relationship Id="rId54" Type="http://schemas.openxmlformats.org/officeDocument/2006/relationships/oleObject" Target="../embeddings/oleObject78.bin"/><Relationship Id="rId62" Type="http://schemas.openxmlformats.org/officeDocument/2006/relationships/oleObject" Target="../embeddings/oleObject82.bin"/><Relationship Id="rId70" Type="http://schemas.openxmlformats.org/officeDocument/2006/relationships/oleObject" Target="../embeddings/oleObject86.bin"/><Relationship Id="rId75" Type="http://schemas.openxmlformats.org/officeDocument/2006/relationships/image" Target="../media/image8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9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9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9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1.1 </a:t>
            </a:r>
            <a:br>
              <a:rPr lang="en-CA" dirty="0" smtClean="0"/>
            </a:br>
            <a:r>
              <a:rPr lang="en-CA" dirty="0" smtClean="0"/>
              <a:t>Square Roots of Perfect Squares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4438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80920" cy="1008112"/>
          </a:xfrm>
        </p:spPr>
        <p:txBody>
          <a:bodyPr/>
          <a:lstStyle/>
          <a:p>
            <a:r>
              <a:rPr lang="en-CA" i="1" dirty="0" smtClean="0"/>
              <a:t>Perfect Squares</a:t>
            </a:r>
            <a:r>
              <a:rPr lang="en-CA" dirty="0" smtClean="0"/>
              <a:t>: A number that is equal to the ‘square’ of another number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470243"/>
              </p:ext>
            </p:extLst>
          </p:nvPr>
        </p:nvGraphicFramePr>
        <p:xfrm>
          <a:off x="395536" y="1196752"/>
          <a:ext cx="1391992" cy="63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6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96752"/>
                        <a:ext cx="1391992" cy="6363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197912"/>
              </p:ext>
            </p:extLst>
          </p:nvPr>
        </p:nvGraphicFramePr>
        <p:xfrm>
          <a:off x="1890985" y="1287612"/>
          <a:ext cx="131286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" name="Equation" r:id="rId6" imgW="419040" imgH="177480" progId="Equation.DSMT4">
                  <p:embed/>
                </p:oleObj>
              </mc:Choice>
              <mc:Fallback>
                <p:oleObj name="Equation" r:id="rId6" imgW="419040" imgH="177480" progId="Equation.DSMT4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985" y="1287612"/>
                        <a:ext cx="131286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38412"/>
              </p:ext>
            </p:extLst>
          </p:nvPr>
        </p:nvGraphicFramePr>
        <p:xfrm>
          <a:off x="3384302" y="1287611"/>
          <a:ext cx="7556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" name="Equation" r:id="rId8" imgW="241200" imgH="177480" progId="Equation.DSMT4">
                  <p:embed/>
                </p:oleObj>
              </mc:Choice>
              <mc:Fallback>
                <p:oleObj name="Equation" r:id="rId8" imgW="241200" imgH="177480" progId="Equation.DSMT4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302" y="1287611"/>
                        <a:ext cx="7556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86920" y="1196752"/>
            <a:ext cx="2361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Therefore, “9” is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a perfect square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04683"/>
              </p:ext>
            </p:extLst>
          </p:nvPr>
        </p:nvGraphicFramePr>
        <p:xfrm>
          <a:off x="1280071" y="1844824"/>
          <a:ext cx="5556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" name="Equation" r:id="rId10" imgW="177480" imgH="190440" progId="Equation.DSMT4">
                  <p:embed/>
                </p:oleObj>
              </mc:Choice>
              <mc:Fallback>
                <p:oleObj name="Equation" r:id="rId10" imgW="177480" imgH="190440" progId="Equation.DSMT4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071" y="1844824"/>
                        <a:ext cx="5556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810456"/>
              </p:ext>
            </p:extLst>
          </p:nvPr>
        </p:nvGraphicFramePr>
        <p:xfrm>
          <a:off x="1889125" y="1954213"/>
          <a:ext cx="1352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" name="Equation" r:id="rId12" imgW="431640" imgH="164880" progId="Equation.DSMT4">
                  <p:embed/>
                </p:oleObj>
              </mc:Choice>
              <mc:Fallback>
                <p:oleObj name="Equation" r:id="rId12" imgW="431640" imgH="164880" progId="Equation.DSMT4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954213"/>
                        <a:ext cx="1352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98005"/>
              </p:ext>
            </p:extLst>
          </p:nvPr>
        </p:nvGraphicFramePr>
        <p:xfrm>
          <a:off x="3419872" y="1935684"/>
          <a:ext cx="9540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1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935684"/>
                        <a:ext cx="954088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2636912"/>
            <a:ext cx="828092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 smtClean="0"/>
              <a:t>Ex: Find the perfect squares for each of the following</a:t>
            </a:r>
            <a:endParaRPr lang="en-CA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627430"/>
              </p:ext>
            </p:extLst>
          </p:nvPr>
        </p:nvGraphicFramePr>
        <p:xfrm>
          <a:off x="1277938" y="2978150"/>
          <a:ext cx="5159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" name="Equation" r:id="rId16" imgW="164880" imgH="203040" progId="Equation.DSMT4">
                  <p:embed/>
                </p:oleObj>
              </mc:Choice>
              <mc:Fallback>
                <p:oleObj name="Equation" r:id="rId16" imgW="164880" imgH="203040" progId="Equation.DSMT4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2978150"/>
                        <a:ext cx="515937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122150"/>
              </p:ext>
            </p:extLst>
          </p:nvPr>
        </p:nvGraphicFramePr>
        <p:xfrm>
          <a:off x="1887538" y="3087688"/>
          <a:ext cx="131286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3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087688"/>
                        <a:ext cx="131286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846764"/>
              </p:ext>
            </p:extLst>
          </p:nvPr>
        </p:nvGraphicFramePr>
        <p:xfrm>
          <a:off x="3379788" y="3087688"/>
          <a:ext cx="9937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4" name="Equation" r:id="rId20" imgW="317160" imgH="177480" progId="Equation.DSMT4">
                  <p:embed/>
                </p:oleObj>
              </mc:Choice>
              <mc:Fallback>
                <p:oleObj name="Equation" r:id="rId20" imgW="317160" imgH="177480" progId="Equation.DSMT4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3087688"/>
                        <a:ext cx="99377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357708"/>
              </p:ext>
            </p:extLst>
          </p:nvPr>
        </p:nvGraphicFramePr>
        <p:xfrm>
          <a:off x="1258888" y="3554413"/>
          <a:ext cx="5556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" name="Equation" r:id="rId22" imgW="177480" imgH="203040" progId="Equation.DSMT4">
                  <p:embed/>
                </p:oleObj>
              </mc:Choice>
              <mc:Fallback>
                <p:oleObj name="Equation" r:id="rId22" imgW="177480" imgH="203040" progId="Equation.DSMT4">
                  <p:embed/>
                  <p:pic>
                    <p:nvPicPr>
                      <p:cNvPr id="0" name="Picture 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54413"/>
                        <a:ext cx="55562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867718"/>
              </p:ext>
            </p:extLst>
          </p:nvPr>
        </p:nvGraphicFramePr>
        <p:xfrm>
          <a:off x="1868488" y="3662363"/>
          <a:ext cx="13525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6" name="Equation" r:id="rId24" imgW="431640" imgH="177480" progId="Equation.DSMT4">
                  <p:embed/>
                </p:oleObj>
              </mc:Choice>
              <mc:Fallback>
                <p:oleObj name="Equation" r:id="rId24" imgW="431640" imgH="177480" progId="Equation.DSMT4">
                  <p:embed/>
                  <p:pic>
                    <p:nvPicPr>
                      <p:cNvPr id="0" name="Picture 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3662363"/>
                        <a:ext cx="13525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79914"/>
              </p:ext>
            </p:extLst>
          </p:nvPr>
        </p:nvGraphicFramePr>
        <p:xfrm>
          <a:off x="3379788" y="3663950"/>
          <a:ext cx="9937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" name="Equation" r:id="rId26" imgW="317160" imgH="177480" progId="Equation.DSMT4">
                  <p:embed/>
                </p:oleObj>
              </mc:Choice>
              <mc:Fallback>
                <p:oleObj name="Equation" r:id="rId26" imgW="317160" imgH="177480" progId="Equation.DSMT4">
                  <p:embed/>
                  <p:pic>
                    <p:nvPicPr>
                      <p:cNvPr id="0" name="Picture 5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3663950"/>
                        <a:ext cx="9937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046117"/>
              </p:ext>
            </p:extLst>
          </p:nvPr>
        </p:nvGraphicFramePr>
        <p:xfrm>
          <a:off x="1258888" y="4130675"/>
          <a:ext cx="5556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" name="Equation" r:id="rId28" imgW="177480" imgH="203040" progId="Equation.DSMT4">
                  <p:embed/>
                </p:oleObj>
              </mc:Choice>
              <mc:Fallback>
                <p:oleObj name="Equation" r:id="rId28" imgW="177480" imgH="203040" progId="Equation.DSMT4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130675"/>
                        <a:ext cx="5556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285592"/>
              </p:ext>
            </p:extLst>
          </p:nvPr>
        </p:nvGraphicFramePr>
        <p:xfrm>
          <a:off x="1868488" y="4240213"/>
          <a:ext cx="1352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" name="Equation" r:id="rId30" imgW="431640" imgH="177480" progId="Equation.DSMT4">
                  <p:embed/>
                </p:oleObj>
              </mc:Choice>
              <mc:Fallback>
                <p:oleObj name="Equation" r:id="rId30" imgW="431640" imgH="177480" progId="Equation.DSMT4">
                  <p:embed/>
                  <p:pic>
                    <p:nvPicPr>
                      <p:cNvPr id="0" name="Picture 5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4240213"/>
                        <a:ext cx="13525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82587"/>
              </p:ext>
            </p:extLst>
          </p:nvPr>
        </p:nvGraphicFramePr>
        <p:xfrm>
          <a:off x="3379788" y="4240213"/>
          <a:ext cx="9937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" name="Equation" r:id="rId32" imgW="317160" imgH="177480" progId="Equation.DSMT4">
                  <p:embed/>
                </p:oleObj>
              </mc:Choice>
              <mc:Fallback>
                <p:oleObj name="Equation" r:id="rId32" imgW="317160" imgH="177480" progId="Equation.DSMT4">
                  <p:embed/>
                  <p:pic>
                    <p:nvPicPr>
                      <p:cNvPr id="0" name="Picture 5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4240213"/>
                        <a:ext cx="99377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12160"/>
              </p:ext>
            </p:extLst>
          </p:nvPr>
        </p:nvGraphicFramePr>
        <p:xfrm>
          <a:off x="1277938" y="4705350"/>
          <a:ext cx="5159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" name="Equation" r:id="rId34" imgW="164880" imgH="203040" progId="Equation.DSMT4">
                  <p:embed/>
                </p:oleObj>
              </mc:Choice>
              <mc:Fallback>
                <p:oleObj name="Equation" r:id="rId34" imgW="164880" imgH="203040" progId="Equation.DSMT4">
                  <p:embed/>
                  <p:pic>
                    <p:nvPicPr>
                      <p:cNvPr id="0" name="Picture 5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4705350"/>
                        <a:ext cx="515937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488266"/>
              </p:ext>
            </p:extLst>
          </p:nvPr>
        </p:nvGraphicFramePr>
        <p:xfrm>
          <a:off x="1887538" y="4814888"/>
          <a:ext cx="131286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2" name="Equation" r:id="rId36" imgW="419040" imgH="177480" progId="Equation.DSMT4">
                  <p:embed/>
                </p:oleObj>
              </mc:Choice>
              <mc:Fallback>
                <p:oleObj name="Equation" r:id="rId36" imgW="419040" imgH="177480" progId="Equation.DSMT4">
                  <p:embed/>
                  <p:pic>
                    <p:nvPicPr>
                      <p:cNvPr id="0" name="Picture 5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4814888"/>
                        <a:ext cx="131286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699181"/>
              </p:ext>
            </p:extLst>
          </p:nvPr>
        </p:nvGraphicFramePr>
        <p:xfrm>
          <a:off x="3379788" y="4816475"/>
          <a:ext cx="9937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" name="Equation" r:id="rId38" imgW="317160" imgH="177480" progId="Equation.DSMT4">
                  <p:embed/>
                </p:oleObj>
              </mc:Choice>
              <mc:Fallback>
                <p:oleObj name="Equation" r:id="rId38" imgW="317160" imgH="177480" progId="Equation.DSMT4">
                  <p:embed/>
                  <p:pic>
                    <p:nvPicPr>
                      <p:cNvPr id="0" name="Picture 5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4816475"/>
                        <a:ext cx="9937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87738"/>
              </p:ext>
            </p:extLst>
          </p:nvPr>
        </p:nvGraphicFramePr>
        <p:xfrm>
          <a:off x="1277938" y="5281613"/>
          <a:ext cx="5159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4" name="Equation" r:id="rId40" imgW="164880" imgH="203040" progId="Equation.DSMT4">
                  <p:embed/>
                </p:oleObj>
              </mc:Choice>
              <mc:Fallback>
                <p:oleObj name="Equation" r:id="rId40" imgW="164880" imgH="203040" progId="Equation.DSMT4">
                  <p:embed/>
                  <p:pic>
                    <p:nvPicPr>
                      <p:cNvPr id="0" name="Picture 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281613"/>
                        <a:ext cx="515937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573692"/>
              </p:ext>
            </p:extLst>
          </p:nvPr>
        </p:nvGraphicFramePr>
        <p:xfrm>
          <a:off x="1868488" y="5391150"/>
          <a:ext cx="1352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" name="Equation" r:id="rId42" imgW="431640" imgH="177480" progId="Equation.DSMT4">
                  <p:embed/>
                </p:oleObj>
              </mc:Choice>
              <mc:Fallback>
                <p:oleObj name="Equation" r:id="rId42" imgW="431640" imgH="177480" progId="Equation.DSMT4">
                  <p:embed/>
                  <p:pic>
                    <p:nvPicPr>
                      <p:cNvPr id="0" name="Picture 5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5391150"/>
                        <a:ext cx="13525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269124"/>
              </p:ext>
            </p:extLst>
          </p:nvPr>
        </p:nvGraphicFramePr>
        <p:xfrm>
          <a:off x="3399433" y="5392068"/>
          <a:ext cx="9540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6" name="Equation" r:id="rId44" imgW="304560" imgH="177480" progId="Equation.DSMT4">
                  <p:embed/>
                </p:oleObj>
              </mc:Choice>
              <mc:Fallback>
                <p:oleObj name="Equation" r:id="rId44" imgW="304560" imgH="177480" progId="Equation.DSMT4">
                  <p:embed/>
                  <p:pic>
                    <p:nvPicPr>
                      <p:cNvPr id="0" name="Picture 5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433" y="5392068"/>
                        <a:ext cx="954088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677479"/>
              </p:ext>
            </p:extLst>
          </p:nvPr>
        </p:nvGraphicFramePr>
        <p:xfrm>
          <a:off x="1115616" y="5960764"/>
          <a:ext cx="714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" name="Equation" r:id="rId46" imgW="228600" imgH="203040" progId="Equation.DSMT4">
                  <p:embed/>
                </p:oleObj>
              </mc:Choice>
              <mc:Fallback>
                <p:oleObj name="Equation" r:id="rId46" imgW="228600" imgH="203040" progId="Equation.DSMT4">
                  <p:embed/>
                  <p:pic>
                    <p:nvPicPr>
                      <p:cNvPr id="0" name="Picture 5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960764"/>
                        <a:ext cx="71437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428866"/>
              </p:ext>
            </p:extLst>
          </p:nvPr>
        </p:nvGraphicFramePr>
        <p:xfrm>
          <a:off x="1835696" y="5967413"/>
          <a:ext cx="17510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" name="Equation" r:id="rId48" imgW="558720" imgH="177480" progId="Equation.DSMT4">
                  <p:embed/>
                </p:oleObj>
              </mc:Choice>
              <mc:Fallback>
                <p:oleObj name="Equation" r:id="rId48" imgW="558720" imgH="177480" progId="Equation.DSMT4">
                  <p:embed/>
                  <p:pic>
                    <p:nvPicPr>
                      <p:cNvPr id="0" name="Picture 5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967413"/>
                        <a:ext cx="175101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892800"/>
              </p:ext>
            </p:extLst>
          </p:nvPr>
        </p:nvGraphicFramePr>
        <p:xfrm>
          <a:off x="3595812" y="5967413"/>
          <a:ext cx="119221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" name="Equation" r:id="rId50" imgW="380880" imgH="177480" progId="Equation.DSMT4">
                  <p:embed/>
                </p:oleObj>
              </mc:Choice>
              <mc:Fallback>
                <p:oleObj name="Equation" r:id="rId50" imgW="380880" imgH="177480" progId="Equation.DSMT4">
                  <p:embed/>
                  <p:pic>
                    <p:nvPicPr>
                      <p:cNvPr id="0" name="Picture 5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812" y="5967413"/>
                        <a:ext cx="119221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4860032" y="1291747"/>
          <a:ext cx="623703" cy="62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" name="Equation" r:id="rId52" imgW="228600" imgH="228600" progId="Equation.DSMT4">
                  <p:embed/>
                </p:oleObj>
              </mc:Choice>
              <mc:Fallback>
                <p:oleObj name="Equation" r:id="rId52" imgW="228600" imgH="228600" progId="Equation.DSMT4">
                  <p:embed/>
                  <p:pic>
                    <p:nvPicPr>
                      <p:cNvPr id="0" name="Picture 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291747"/>
                        <a:ext cx="623703" cy="625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5436096" y="1340768"/>
          <a:ext cx="623702" cy="486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" name="Equation" r:id="rId54" imgW="228600" imgH="177480" progId="Equation.DSMT4">
                  <p:embed/>
                </p:oleObj>
              </mc:Choice>
              <mc:Fallback>
                <p:oleObj name="Equation" r:id="rId54" imgW="228600" imgH="177480" progId="Equation.DSMT4">
                  <p:embed/>
                  <p:pic>
                    <p:nvPicPr>
                      <p:cNvPr id="0" name="Picture 5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340768"/>
                        <a:ext cx="623702" cy="486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344648"/>
              </p:ext>
            </p:extLst>
          </p:nvPr>
        </p:nvGraphicFramePr>
        <p:xfrm>
          <a:off x="4665712" y="1867289"/>
          <a:ext cx="796568" cy="62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" name="Equation" r:id="rId56" imgW="291960" imgH="228600" progId="Equation.DSMT4">
                  <p:embed/>
                </p:oleObj>
              </mc:Choice>
              <mc:Fallback>
                <p:oleObj name="Equation" r:id="rId56" imgW="291960" imgH="228600" progId="Equation.DSMT4">
                  <p:embed/>
                  <p:pic>
                    <p:nvPicPr>
                      <p:cNvPr id="0" name="Picture 5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712" y="1867289"/>
                        <a:ext cx="796568" cy="625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639301"/>
              </p:ext>
            </p:extLst>
          </p:nvPr>
        </p:nvGraphicFramePr>
        <p:xfrm>
          <a:off x="5492750" y="1943114"/>
          <a:ext cx="658276" cy="450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3" name="Equation" r:id="rId58" imgW="241200" imgH="164880" progId="Equation.DSMT4">
                  <p:embed/>
                </p:oleObj>
              </mc:Choice>
              <mc:Fallback>
                <p:oleObj name="Equation" r:id="rId58" imgW="241200" imgH="164880" progId="Equation.DSMT4">
                  <p:embed/>
                  <p:pic>
                    <p:nvPicPr>
                      <p:cNvPr id="0" name="Picture 5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1943114"/>
                        <a:ext cx="658276" cy="450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796136" y="3068960"/>
            <a:ext cx="30091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 square root of a 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Perfect square will be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 an integer!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8337" y="4682210"/>
            <a:ext cx="41793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These are all Perfect Squares!!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0882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33" grpId="0"/>
      <p:bldP spid="33" grpId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9412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Given the following integers, indicate which of the following is a perfect square: 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252737"/>
              </p:ext>
            </p:extLst>
          </p:nvPr>
        </p:nvGraphicFramePr>
        <p:xfrm>
          <a:off x="323528" y="1556792"/>
          <a:ext cx="10441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556792"/>
                        <a:ext cx="104411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91324"/>
              </p:ext>
            </p:extLst>
          </p:nvPr>
        </p:nvGraphicFramePr>
        <p:xfrm>
          <a:off x="323850" y="2349500"/>
          <a:ext cx="10445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10445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049981"/>
              </p:ext>
            </p:extLst>
          </p:nvPr>
        </p:nvGraphicFramePr>
        <p:xfrm>
          <a:off x="323702" y="3141663"/>
          <a:ext cx="12239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02" y="3141663"/>
                        <a:ext cx="12239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989257"/>
              </p:ext>
            </p:extLst>
          </p:nvPr>
        </p:nvGraphicFramePr>
        <p:xfrm>
          <a:off x="251520" y="3933825"/>
          <a:ext cx="12969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933825"/>
                        <a:ext cx="129698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416371"/>
              </p:ext>
            </p:extLst>
          </p:nvPr>
        </p:nvGraphicFramePr>
        <p:xfrm>
          <a:off x="323528" y="4724400"/>
          <a:ext cx="10080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24400"/>
                        <a:ext cx="10080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194369"/>
              </p:ext>
            </p:extLst>
          </p:nvPr>
        </p:nvGraphicFramePr>
        <p:xfrm>
          <a:off x="341313" y="5516563"/>
          <a:ext cx="11525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" name="Equation" r:id="rId14" imgW="406080" imgH="203040" progId="Equation.DSMT4">
                  <p:embed/>
                </p:oleObj>
              </mc:Choice>
              <mc:Fallback>
                <p:oleObj name="Equation" r:id="rId14" imgW="406080" imgH="203040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5516563"/>
                        <a:ext cx="11525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04273"/>
              </p:ext>
            </p:extLst>
          </p:nvPr>
        </p:nvGraphicFramePr>
        <p:xfrm>
          <a:off x="3491880" y="1557338"/>
          <a:ext cx="12969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" name="Equation" r:id="rId16" imgW="457200" imgH="203040" progId="Equation.DSMT4">
                  <p:embed/>
                </p:oleObj>
              </mc:Choice>
              <mc:Fallback>
                <p:oleObj name="Equation" r:id="rId16" imgW="457200" imgH="203040" progId="Equation.DSMT4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557338"/>
                        <a:ext cx="12969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751094"/>
              </p:ext>
            </p:extLst>
          </p:nvPr>
        </p:nvGraphicFramePr>
        <p:xfrm>
          <a:off x="3509343" y="2349500"/>
          <a:ext cx="1260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Equation" r:id="rId18" imgW="444240" imgH="203040" progId="Equation.DSMT4">
                  <p:embed/>
                </p:oleObj>
              </mc:Choice>
              <mc:Fallback>
                <p:oleObj name="Equation" r:id="rId18" imgW="444240" imgH="203040" progId="Equation.DSMT4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343" y="2349500"/>
                        <a:ext cx="12604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02984"/>
              </p:ext>
            </p:extLst>
          </p:nvPr>
        </p:nvGraphicFramePr>
        <p:xfrm>
          <a:off x="3617615" y="3141663"/>
          <a:ext cx="1187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" name="Equation" r:id="rId20" imgW="419040" imgH="203040" progId="Equation.DSMT4">
                  <p:embed/>
                </p:oleObj>
              </mc:Choice>
              <mc:Fallback>
                <p:oleObj name="Equation" r:id="rId20" imgW="419040" imgH="203040" progId="Equation.DSMT4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615" y="3141663"/>
                        <a:ext cx="11874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011628"/>
              </p:ext>
            </p:extLst>
          </p:nvPr>
        </p:nvGraphicFramePr>
        <p:xfrm>
          <a:off x="3509268" y="3933056"/>
          <a:ext cx="1260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" name="Equation" r:id="rId22" imgW="444240" imgH="203040" progId="Equation.DSMT4">
                  <p:embed/>
                </p:oleObj>
              </mc:Choice>
              <mc:Fallback>
                <p:oleObj name="Equation" r:id="rId22" imgW="444240" imgH="203040" progId="Equation.DSMT4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268" y="3933056"/>
                        <a:ext cx="12604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35100"/>
              </p:ext>
            </p:extLst>
          </p:nvPr>
        </p:nvGraphicFramePr>
        <p:xfrm>
          <a:off x="3546475" y="4724400"/>
          <a:ext cx="15113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" name="Equation" r:id="rId24" imgW="533160" imgH="203040" progId="Equation.DSMT4">
                  <p:embed/>
                </p:oleObj>
              </mc:Choice>
              <mc:Fallback>
                <p:oleObj name="Equation" r:id="rId24" imgW="533160" imgH="203040" progId="Equation.DSMT4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4724400"/>
                        <a:ext cx="15113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361246"/>
              </p:ext>
            </p:extLst>
          </p:nvPr>
        </p:nvGraphicFramePr>
        <p:xfrm>
          <a:off x="3544268" y="5516563"/>
          <a:ext cx="13335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" name="Equation" r:id="rId26" imgW="469800" imgH="203040" progId="Equation.DSMT4">
                  <p:embed/>
                </p:oleObj>
              </mc:Choice>
              <mc:Fallback>
                <p:oleObj name="Equation" r:id="rId26" imgW="469800" imgH="203040" progId="Equation.DSMT4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268" y="5516563"/>
                        <a:ext cx="13335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37905"/>
              </p:ext>
            </p:extLst>
          </p:nvPr>
        </p:nvGraphicFramePr>
        <p:xfrm>
          <a:off x="6228184" y="1557338"/>
          <a:ext cx="9017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0" name="Equation" r:id="rId28" imgW="317160" imgH="203040" progId="Equation.DSMT4">
                  <p:embed/>
                </p:oleObj>
              </mc:Choice>
              <mc:Fallback>
                <p:oleObj name="Equation" r:id="rId28" imgW="317160" imgH="203040" progId="Equation.DSMT4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7338"/>
                        <a:ext cx="9017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8098"/>
              </p:ext>
            </p:extLst>
          </p:nvPr>
        </p:nvGraphicFramePr>
        <p:xfrm>
          <a:off x="6300192" y="2349500"/>
          <a:ext cx="828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1" name="Equation" r:id="rId30" imgW="291960" imgH="203040" progId="Equation.DSMT4">
                  <p:embed/>
                </p:oleObj>
              </mc:Choice>
              <mc:Fallback>
                <p:oleObj name="Equation" r:id="rId30" imgW="291960" imgH="203040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349500"/>
                        <a:ext cx="8286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71356"/>
              </p:ext>
            </p:extLst>
          </p:nvPr>
        </p:nvGraphicFramePr>
        <p:xfrm>
          <a:off x="6228184" y="3140968"/>
          <a:ext cx="1295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2" name="Equation" r:id="rId32" imgW="457200" imgH="203040" progId="Equation.DSMT4">
                  <p:embed/>
                </p:oleObj>
              </mc:Choice>
              <mc:Fallback>
                <p:oleObj name="Equation" r:id="rId32" imgW="457200" imgH="203040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140968"/>
                        <a:ext cx="12954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365054"/>
              </p:ext>
            </p:extLst>
          </p:nvPr>
        </p:nvGraphicFramePr>
        <p:xfrm>
          <a:off x="6262688" y="3933825"/>
          <a:ext cx="12239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3" name="Equation" r:id="rId34" imgW="431640" imgH="203040" progId="Equation.DSMT4">
                  <p:embed/>
                </p:oleObj>
              </mc:Choice>
              <mc:Fallback>
                <p:oleObj name="Equation" r:id="rId34" imgW="431640" imgH="203040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3933825"/>
                        <a:ext cx="12239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537812" y="1445341"/>
            <a:ext cx="333947" cy="562418"/>
            <a:chOff x="8233586" y="2380794"/>
            <a:chExt cx="397531" cy="792088"/>
          </a:xfrm>
        </p:grpSpPr>
        <p:sp>
          <p:nvSpPr>
            <p:cNvPr id="3" name="Rectangle 2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42732" y="2217157"/>
            <a:ext cx="333947" cy="562418"/>
            <a:chOff x="8233586" y="2380794"/>
            <a:chExt cx="397531" cy="792088"/>
          </a:xfrm>
        </p:grpSpPr>
        <p:sp>
          <p:nvSpPr>
            <p:cNvPr id="24" name="Rectangle 23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50888" y="3047965"/>
            <a:ext cx="333947" cy="562418"/>
            <a:chOff x="8233586" y="2380794"/>
            <a:chExt cx="397531" cy="792088"/>
          </a:xfrm>
        </p:grpSpPr>
        <p:sp>
          <p:nvSpPr>
            <p:cNvPr id="27" name="Rectangle 26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Rectangle 27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79246" y="3878774"/>
            <a:ext cx="562418" cy="562418"/>
            <a:chOff x="1711978" y="3849278"/>
            <a:chExt cx="562418" cy="562418"/>
          </a:xfrm>
        </p:grpSpPr>
        <p:sp>
          <p:nvSpPr>
            <p:cNvPr id="30" name="Rectangle 29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Rectangle 31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55808" y="4645669"/>
            <a:ext cx="333947" cy="562418"/>
            <a:chOff x="8233586" y="2380794"/>
            <a:chExt cx="397531" cy="792088"/>
          </a:xfrm>
        </p:grpSpPr>
        <p:sp>
          <p:nvSpPr>
            <p:cNvPr id="35" name="Rectangle 34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Rectangle 35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52141" y="5520762"/>
            <a:ext cx="562418" cy="562418"/>
            <a:chOff x="1711978" y="3849278"/>
            <a:chExt cx="562418" cy="562418"/>
          </a:xfrm>
        </p:grpSpPr>
        <p:sp>
          <p:nvSpPr>
            <p:cNvPr id="38" name="Rectangle 37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Rectangle 38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34857" y="1558559"/>
            <a:ext cx="333947" cy="562418"/>
            <a:chOff x="8233586" y="2380794"/>
            <a:chExt cx="397531" cy="792088"/>
          </a:xfrm>
        </p:grpSpPr>
        <p:sp>
          <p:nvSpPr>
            <p:cNvPr id="41" name="Rectangle 40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ectangle 41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858529" y="2330375"/>
            <a:ext cx="562418" cy="562418"/>
            <a:chOff x="1711978" y="3849278"/>
            <a:chExt cx="562418" cy="562418"/>
          </a:xfrm>
        </p:grpSpPr>
        <p:sp>
          <p:nvSpPr>
            <p:cNvPr id="44" name="Rectangle 43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Rectangle 44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846172" y="3131687"/>
            <a:ext cx="562418" cy="562418"/>
            <a:chOff x="1711978" y="3849278"/>
            <a:chExt cx="562418" cy="562418"/>
          </a:xfrm>
        </p:grpSpPr>
        <p:sp>
          <p:nvSpPr>
            <p:cNvPr id="47" name="Rectangle 46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Rectangle 47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980958" y="3829839"/>
            <a:ext cx="333947" cy="562418"/>
            <a:chOff x="8233586" y="2380794"/>
            <a:chExt cx="397531" cy="792088"/>
          </a:xfrm>
        </p:grpSpPr>
        <p:sp>
          <p:nvSpPr>
            <p:cNvPr id="50" name="Rectangle 49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Rectangle 50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14511" y="4645668"/>
            <a:ext cx="333947" cy="562418"/>
            <a:chOff x="8233586" y="2380794"/>
            <a:chExt cx="397531" cy="792088"/>
          </a:xfrm>
        </p:grpSpPr>
        <p:sp>
          <p:nvSpPr>
            <p:cNvPr id="53" name="Rectangle 52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Rectangle 53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71348" y="5390961"/>
            <a:ext cx="333947" cy="562418"/>
            <a:chOff x="8233586" y="2380794"/>
            <a:chExt cx="397531" cy="792088"/>
          </a:xfrm>
        </p:grpSpPr>
        <p:sp>
          <p:nvSpPr>
            <p:cNvPr id="56" name="Rectangle 55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Rectangle 56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561669" y="1558559"/>
            <a:ext cx="333947" cy="562418"/>
            <a:chOff x="8233586" y="2380794"/>
            <a:chExt cx="397531" cy="792088"/>
          </a:xfrm>
        </p:grpSpPr>
        <p:sp>
          <p:nvSpPr>
            <p:cNvPr id="59" name="Rectangle 58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568339" y="2335294"/>
            <a:ext cx="333947" cy="562418"/>
            <a:chOff x="8233586" y="2380794"/>
            <a:chExt cx="397531" cy="792088"/>
          </a:xfrm>
        </p:grpSpPr>
        <p:sp>
          <p:nvSpPr>
            <p:cNvPr id="62" name="Rectangle 61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Rectangle 62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607770" y="3136606"/>
            <a:ext cx="562418" cy="562418"/>
            <a:chOff x="1711978" y="3849278"/>
            <a:chExt cx="562418" cy="562418"/>
          </a:xfrm>
        </p:grpSpPr>
        <p:sp>
          <p:nvSpPr>
            <p:cNvPr id="65" name="Rectangle 64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ectangle 65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607770" y="3951923"/>
            <a:ext cx="562418" cy="562418"/>
            <a:chOff x="1711978" y="3849278"/>
            <a:chExt cx="562418" cy="562418"/>
          </a:xfrm>
        </p:grpSpPr>
        <p:sp>
          <p:nvSpPr>
            <p:cNvPr id="68" name="Rectangle 67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Rectangle 68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730070" y="4696905"/>
            <a:ext cx="3081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You can’t Square Root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a negative value!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5289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 smtClean="0"/>
              <a:t>Fractions as Perfect Squares: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/>
          <a:lstStyle/>
          <a:p>
            <a:r>
              <a:rPr lang="en-CA" dirty="0" smtClean="0"/>
              <a:t>A fraction can also be a perfect square if both the numerator and denominator are perfect squares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Remember to simplify and cancel out any common factors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563547"/>
              </p:ext>
            </p:extLst>
          </p:nvPr>
        </p:nvGraphicFramePr>
        <p:xfrm>
          <a:off x="1475656" y="2060848"/>
          <a:ext cx="628774" cy="92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4" imgW="266400" imgH="393480" progId="Equation.DSMT4">
                  <p:embed/>
                </p:oleObj>
              </mc:Choice>
              <mc:Fallback>
                <p:oleObj name="Equation" r:id="rId4" imgW="266400" imgH="39348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060848"/>
                        <a:ext cx="628774" cy="92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154711"/>
              </p:ext>
            </p:extLst>
          </p:nvPr>
        </p:nvGraphicFramePr>
        <p:xfrm>
          <a:off x="2195736" y="2060575"/>
          <a:ext cx="1317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6" imgW="558720" imgH="393480" progId="Equation.DSMT4">
                  <p:embed/>
                </p:oleObj>
              </mc:Choice>
              <mc:Fallback>
                <p:oleObj name="Equation" r:id="rId6" imgW="558720" imgH="39348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060575"/>
                        <a:ext cx="13176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957812"/>
              </p:ext>
            </p:extLst>
          </p:nvPr>
        </p:nvGraphicFramePr>
        <p:xfrm>
          <a:off x="4770809" y="2000250"/>
          <a:ext cx="1198562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8" imgW="507960" imgH="444240" progId="Equation.DSMT4">
                  <p:embed/>
                </p:oleObj>
              </mc:Choice>
              <mc:Fallback>
                <p:oleObj name="Equation" r:id="rId8" imgW="507960" imgH="4442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809" y="2000250"/>
                        <a:ext cx="1198562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528639"/>
              </p:ext>
            </p:extLst>
          </p:nvPr>
        </p:nvGraphicFramePr>
        <p:xfrm>
          <a:off x="5994945" y="2060848"/>
          <a:ext cx="4492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tion" r:id="rId10" imgW="190440" imgH="393480" progId="Equation.DSMT4">
                  <p:embed/>
                </p:oleObj>
              </mc:Choice>
              <mc:Fallback>
                <p:oleObj name="Equation" r:id="rId10" imgW="190440" imgH="39348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945" y="2060848"/>
                        <a:ext cx="44926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68868"/>
              </p:ext>
            </p:extLst>
          </p:nvPr>
        </p:nvGraphicFramePr>
        <p:xfrm>
          <a:off x="1543720" y="4157663"/>
          <a:ext cx="508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12" imgW="215640" imgH="393480" progId="Equation.DSMT4">
                  <p:embed/>
                </p:oleObj>
              </mc:Choice>
              <mc:Fallback>
                <p:oleObj name="Equation" r:id="rId12" imgW="215640" imgH="39348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720" y="4157663"/>
                        <a:ext cx="5080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02126" y="3820656"/>
            <a:ext cx="3575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Divide them both by the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Greatest Common factor  “2”</a:t>
            </a:r>
            <a:endParaRPr lang="en-CA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547664" y="4293096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619672" y="4797152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58832"/>
              </p:ext>
            </p:extLst>
          </p:nvPr>
        </p:nvGraphicFramePr>
        <p:xfrm>
          <a:off x="2195736" y="4149080"/>
          <a:ext cx="8080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14" imgW="342720" imgH="393480" progId="Equation.DSMT4">
                  <p:embed/>
                </p:oleObj>
              </mc:Choice>
              <mc:Fallback>
                <p:oleObj name="Equation" r:id="rId14" imgW="342720" imgH="39348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49080"/>
                        <a:ext cx="80803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29465"/>
              </p:ext>
            </p:extLst>
          </p:nvPr>
        </p:nvGraphicFramePr>
        <p:xfrm>
          <a:off x="1331640" y="4005064"/>
          <a:ext cx="314679" cy="275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16" imgW="203040" imgH="177480" progId="Equation.DSMT4">
                  <p:embed/>
                </p:oleObj>
              </mc:Choice>
              <mc:Fallback>
                <p:oleObj name="Equation" r:id="rId16" imgW="203040" imgH="17748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005064"/>
                        <a:ext cx="314679" cy="275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331661"/>
              </p:ext>
            </p:extLst>
          </p:nvPr>
        </p:nvGraphicFramePr>
        <p:xfrm>
          <a:off x="1979712" y="4880967"/>
          <a:ext cx="177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880967"/>
                        <a:ext cx="177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02126" y="4685074"/>
            <a:ext cx="40975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After the fraction is simplified,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we can see that both the top and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bottom are perfect squares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7430" y="5840338"/>
            <a:ext cx="7502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Note: As long as both the numerator and denominator are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both perfect squares, then the fraction is also a perfect square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6862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4" y="97662"/>
            <a:ext cx="8368474" cy="684007"/>
          </a:xfrm>
        </p:spPr>
        <p:txBody>
          <a:bodyPr>
            <a:normAutofit/>
          </a:bodyPr>
          <a:lstStyle/>
          <a:p>
            <a:r>
              <a:rPr lang="en-CA" sz="2300" dirty="0" smtClean="0"/>
              <a:t>Ex #2) Which of the fractions are perfect squares</a:t>
            </a:r>
            <a:endParaRPr lang="en-CA" sz="23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61951"/>
              </p:ext>
            </p:extLst>
          </p:nvPr>
        </p:nvGraphicFramePr>
        <p:xfrm>
          <a:off x="385146" y="899667"/>
          <a:ext cx="942260" cy="88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Picture 4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46" y="899667"/>
                        <a:ext cx="942260" cy="88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309851"/>
              </p:ext>
            </p:extLst>
          </p:nvPr>
        </p:nvGraphicFramePr>
        <p:xfrm>
          <a:off x="436563" y="2385104"/>
          <a:ext cx="9969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" name="Equation" r:id="rId6" imgW="444240" imgH="393480" progId="Equation.DSMT4">
                  <p:embed/>
                </p:oleObj>
              </mc:Choice>
              <mc:Fallback>
                <p:oleObj name="Equation" r:id="rId6" imgW="444240" imgH="393480" progId="Equation.DSMT4">
                  <p:embed/>
                  <p:pic>
                    <p:nvPicPr>
                      <p:cNvPr id="0" name="Picture 4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2385104"/>
                        <a:ext cx="9969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278825"/>
              </p:ext>
            </p:extLst>
          </p:nvPr>
        </p:nvGraphicFramePr>
        <p:xfrm>
          <a:off x="443216" y="4467686"/>
          <a:ext cx="11382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" name="Equation" r:id="rId8" imgW="507960" imgH="393480" progId="Equation.DSMT4">
                  <p:embed/>
                </p:oleObj>
              </mc:Choice>
              <mc:Fallback>
                <p:oleObj name="Equation" r:id="rId8" imgW="507960" imgH="393480" progId="Equation.DSMT4">
                  <p:embed/>
                  <p:pic>
                    <p:nvPicPr>
                      <p:cNvPr id="0" name="Picture 4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16" y="4467686"/>
                        <a:ext cx="1138237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351150"/>
              </p:ext>
            </p:extLst>
          </p:nvPr>
        </p:nvGraphicFramePr>
        <p:xfrm>
          <a:off x="3353721" y="843435"/>
          <a:ext cx="10556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2" name="Equation" r:id="rId10" imgW="469800" imgH="393480" progId="Equation.DSMT4">
                  <p:embed/>
                </p:oleObj>
              </mc:Choice>
              <mc:Fallback>
                <p:oleObj name="Equation" r:id="rId10" imgW="469800" imgH="393480" progId="Equation.DSMT4">
                  <p:embed/>
                  <p:pic>
                    <p:nvPicPr>
                      <p:cNvPr id="0" name="Picture 4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721" y="843435"/>
                        <a:ext cx="105568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498969"/>
              </p:ext>
            </p:extLst>
          </p:nvPr>
        </p:nvGraphicFramePr>
        <p:xfrm>
          <a:off x="3467100" y="2385104"/>
          <a:ext cx="9128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3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0" name="Picture 4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2385104"/>
                        <a:ext cx="9128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639395"/>
              </p:ext>
            </p:extLst>
          </p:nvPr>
        </p:nvGraphicFramePr>
        <p:xfrm>
          <a:off x="3489119" y="4408694"/>
          <a:ext cx="10826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4" name="Equation" r:id="rId14" imgW="482400" imgH="393480" progId="Equation.DSMT4">
                  <p:embed/>
                </p:oleObj>
              </mc:Choice>
              <mc:Fallback>
                <p:oleObj name="Equation" r:id="rId14" imgW="482400" imgH="393480" progId="Equation.DSMT4">
                  <p:embed/>
                  <p:pic>
                    <p:nvPicPr>
                      <p:cNvPr id="0" name="Picture 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119" y="4408694"/>
                        <a:ext cx="10826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25171"/>
              </p:ext>
            </p:extLst>
          </p:nvPr>
        </p:nvGraphicFramePr>
        <p:xfrm>
          <a:off x="6234573" y="833450"/>
          <a:ext cx="10556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5" name="Equation" r:id="rId16" imgW="469800" imgH="393480" progId="Equation.DSMT4">
                  <p:embed/>
                </p:oleObj>
              </mc:Choice>
              <mc:Fallback>
                <p:oleObj name="Equation" r:id="rId16" imgW="469800" imgH="393480" progId="Equation.DSMT4">
                  <p:embed/>
                  <p:pic>
                    <p:nvPicPr>
                      <p:cNvPr id="0" name="Picture 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573" y="833450"/>
                        <a:ext cx="105568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3768"/>
              </p:ext>
            </p:extLst>
          </p:nvPr>
        </p:nvGraphicFramePr>
        <p:xfrm>
          <a:off x="6246813" y="2389866"/>
          <a:ext cx="11128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6" name="Equation" r:id="rId18" imgW="495000" imgH="393480" progId="Equation.DSMT4">
                  <p:embed/>
                </p:oleObj>
              </mc:Choice>
              <mc:Fallback>
                <p:oleObj name="Equation" r:id="rId18" imgW="495000" imgH="393480" progId="Equation.DSMT4">
                  <p:embed/>
                  <p:pic>
                    <p:nvPicPr>
                      <p:cNvPr id="0" name="Picture 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2389866"/>
                        <a:ext cx="1112837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82299"/>
              </p:ext>
            </p:extLst>
          </p:nvPr>
        </p:nvGraphicFramePr>
        <p:xfrm>
          <a:off x="6346571" y="4383960"/>
          <a:ext cx="996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" name="Equation" r:id="rId20" imgW="444240" imgH="393480" progId="Equation.DSMT4">
                  <p:embed/>
                </p:oleObj>
              </mc:Choice>
              <mc:Fallback>
                <p:oleObj name="Equation" r:id="rId20" imgW="444240" imgH="393480" progId="Equation.DSMT4">
                  <p:embed/>
                  <p:pic>
                    <p:nvPicPr>
                      <p:cNvPr id="0" name="Picture 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571" y="4383960"/>
                        <a:ext cx="9969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815160" y="1755049"/>
            <a:ext cx="333947" cy="562418"/>
            <a:chOff x="8233586" y="2380794"/>
            <a:chExt cx="397531" cy="792088"/>
          </a:xfrm>
        </p:grpSpPr>
        <p:sp>
          <p:nvSpPr>
            <p:cNvPr id="24" name="Rectangle 23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967764"/>
              </p:ext>
            </p:extLst>
          </p:nvPr>
        </p:nvGraphicFramePr>
        <p:xfrm>
          <a:off x="1673893" y="986936"/>
          <a:ext cx="832021" cy="80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8" name="Equation" r:id="rId22" imgW="457200" imgH="444240" progId="Equation.DSMT4">
                  <p:embed/>
                </p:oleObj>
              </mc:Choice>
              <mc:Fallback>
                <p:oleObj name="Equation" r:id="rId22" imgW="457200" imgH="444240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893" y="986936"/>
                        <a:ext cx="832021" cy="809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37098"/>
              </p:ext>
            </p:extLst>
          </p:nvPr>
        </p:nvGraphicFramePr>
        <p:xfrm>
          <a:off x="2572273" y="1062010"/>
          <a:ext cx="276932" cy="71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9" name="Equation" r:id="rId24" imgW="152280" imgH="393480" progId="Equation.DSMT4">
                  <p:embed/>
                </p:oleObj>
              </mc:Choice>
              <mc:Fallback>
                <p:oleObj name="Equation" r:id="rId24" imgW="152280" imgH="393480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273" y="1062010"/>
                        <a:ext cx="276932" cy="71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3747259" y="1755048"/>
            <a:ext cx="562418" cy="562418"/>
            <a:chOff x="1711978" y="3849278"/>
            <a:chExt cx="562418" cy="562418"/>
          </a:xfrm>
        </p:grpSpPr>
        <p:sp>
          <p:nvSpPr>
            <p:cNvPr id="33" name="Rectangle 32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Rectangle 33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452847" y="900968"/>
            <a:ext cx="1513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Top is a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PS but the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bottom is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not!</a:t>
            </a:r>
            <a:endParaRPr lang="en-CA" sz="2000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645689" y="1681109"/>
            <a:ext cx="333947" cy="562418"/>
            <a:chOff x="8233586" y="2380794"/>
            <a:chExt cx="397531" cy="792088"/>
          </a:xfrm>
        </p:grpSpPr>
        <p:sp>
          <p:nvSpPr>
            <p:cNvPr id="37" name="Rectangle 36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Rectangle 37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28976"/>
              </p:ext>
            </p:extLst>
          </p:nvPr>
        </p:nvGraphicFramePr>
        <p:xfrm>
          <a:off x="7446963" y="912813"/>
          <a:ext cx="946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" name="Equation" r:id="rId26" imgW="520560" imgH="444240" progId="Equation.DSMT4">
                  <p:embed/>
                </p:oleObj>
              </mc:Choice>
              <mc:Fallback>
                <p:oleObj name="Equation" r:id="rId26" imgW="520560" imgH="444240" progId="Equation.DSMT4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912813"/>
                        <a:ext cx="9461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66054"/>
              </p:ext>
            </p:extLst>
          </p:nvPr>
        </p:nvGraphicFramePr>
        <p:xfrm>
          <a:off x="8356600" y="1002173"/>
          <a:ext cx="3714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1" name="Equation" r:id="rId28" imgW="203040" imgH="393480" progId="Equation.DSMT4">
                  <p:embed/>
                </p:oleObj>
              </mc:Choice>
              <mc:Fallback>
                <p:oleObj name="Equation" r:id="rId28" imgW="203040" imgH="393480" progId="Equation.DSMT4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600" y="1002173"/>
                        <a:ext cx="371475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90584" y="3293761"/>
            <a:ext cx="333947" cy="562418"/>
            <a:chOff x="8233586" y="2380794"/>
            <a:chExt cx="397531" cy="792088"/>
          </a:xfrm>
        </p:grpSpPr>
        <p:sp>
          <p:nvSpPr>
            <p:cNvPr id="42" name="Rectangle 41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Rectangle 42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920152" y="2490596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947916" y="2965156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033287"/>
              </p:ext>
            </p:extLst>
          </p:nvPr>
        </p:nvGraphicFramePr>
        <p:xfrm>
          <a:off x="1627216" y="2361328"/>
          <a:ext cx="8080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2" name="Equation" r:id="rId30" imgW="342720" imgH="393480" progId="Equation.DSMT4">
                  <p:embed/>
                </p:oleObj>
              </mc:Choice>
              <mc:Fallback>
                <p:oleObj name="Equation" r:id="rId30" imgW="342720" imgH="393480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216" y="2361328"/>
                        <a:ext cx="80803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491654"/>
              </p:ext>
            </p:extLst>
          </p:nvPr>
        </p:nvGraphicFramePr>
        <p:xfrm>
          <a:off x="704128" y="2350044"/>
          <a:ext cx="314679" cy="275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3" name="Equation" r:id="rId32" imgW="203040" imgH="177480" progId="Equation.DSMT4">
                  <p:embed/>
                </p:oleObj>
              </mc:Choice>
              <mc:Fallback>
                <p:oleObj name="Equation" r:id="rId32" imgW="203040" imgH="177480" progId="Equation.DSMT4">
                  <p:embed/>
                  <p:pic>
                    <p:nvPicPr>
                      <p:cNvPr id="0" name="Picture 4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28" y="2350044"/>
                        <a:ext cx="314679" cy="275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148987"/>
              </p:ext>
            </p:extLst>
          </p:nvPr>
        </p:nvGraphicFramePr>
        <p:xfrm>
          <a:off x="1352200" y="3048971"/>
          <a:ext cx="177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4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0" name="Picture 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200" y="3048971"/>
                        <a:ext cx="177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710146"/>
              </p:ext>
            </p:extLst>
          </p:nvPr>
        </p:nvGraphicFramePr>
        <p:xfrm>
          <a:off x="1693557" y="3347959"/>
          <a:ext cx="832021" cy="80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5" name="Equation" r:id="rId36" imgW="457200" imgH="444240" progId="Equation.DSMT4">
                  <p:embed/>
                </p:oleObj>
              </mc:Choice>
              <mc:Fallback>
                <p:oleObj name="Equation" r:id="rId36" imgW="457200" imgH="444240" progId="Equation.DSMT4">
                  <p:embed/>
                  <p:pic>
                    <p:nvPicPr>
                      <p:cNvPr id="0" name="Picture 4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557" y="3347959"/>
                        <a:ext cx="832021" cy="809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982764"/>
              </p:ext>
            </p:extLst>
          </p:nvPr>
        </p:nvGraphicFramePr>
        <p:xfrm>
          <a:off x="2603500" y="3422650"/>
          <a:ext cx="2524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6" name="Equation" r:id="rId38" imgW="139680" imgH="393480" progId="Equation.DSMT4">
                  <p:embed/>
                </p:oleObj>
              </mc:Choice>
              <mc:Fallback>
                <p:oleObj name="Equation" r:id="rId38" imgW="139680" imgH="393480" progId="Equation.DSMT4">
                  <p:embed/>
                  <p:pic>
                    <p:nvPicPr>
                      <p:cNvPr id="0" name="Picture 4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422650"/>
                        <a:ext cx="25241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3759852" y="3313429"/>
            <a:ext cx="333947" cy="562418"/>
            <a:chOff x="8233586" y="2380794"/>
            <a:chExt cx="397531" cy="792088"/>
          </a:xfrm>
        </p:grpSpPr>
        <p:sp>
          <p:nvSpPr>
            <p:cNvPr id="53" name="Rectangle 52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Rectangle 53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55" name="Straight Connector 54"/>
          <p:cNvCxnSpPr/>
          <p:nvPr/>
        </p:nvCxnSpPr>
        <p:spPr>
          <a:xfrm flipV="1">
            <a:off x="3889420" y="2510264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17184" y="2984824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694669"/>
              </p:ext>
            </p:extLst>
          </p:nvPr>
        </p:nvGraphicFramePr>
        <p:xfrm>
          <a:off x="4596484" y="2380996"/>
          <a:ext cx="8080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7" name="Equation" r:id="rId40" imgW="342720" imgH="393480" progId="Equation.DSMT4">
                  <p:embed/>
                </p:oleObj>
              </mc:Choice>
              <mc:Fallback>
                <p:oleObj name="Equation" r:id="rId40" imgW="342720" imgH="393480" progId="Equation.DSMT4">
                  <p:embed/>
                  <p:pic>
                    <p:nvPicPr>
                      <p:cNvPr id="0" name="Picture 4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484" y="2380996"/>
                        <a:ext cx="80803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240096"/>
              </p:ext>
            </p:extLst>
          </p:nvPr>
        </p:nvGraphicFramePr>
        <p:xfrm>
          <a:off x="3673396" y="2369712"/>
          <a:ext cx="314679" cy="275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8" name="Equation" r:id="rId42" imgW="203040" imgH="177480" progId="Equation.DSMT4">
                  <p:embed/>
                </p:oleObj>
              </mc:Choice>
              <mc:Fallback>
                <p:oleObj name="Equation" r:id="rId42" imgW="203040" imgH="177480" progId="Equation.DSMT4">
                  <p:embed/>
                  <p:pic>
                    <p:nvPicPr>
                      <p:cNvPr id="0" name="Picture 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396" y="2369712"/>
                        <a:ext cx="314679" cy="275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14700"/>
              </p:ext>
            </p:extLst>
          </p:nvPr>
        </p:nvGraphicFramePr>
        <p:xfrm>
          <a:off x="4252913" y="3068638"/>
          <a:ext cx="3159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9" name="Equation" r:id="rId44" imgW="203040" imgH="177480" progId="Equation.DSMT4">
                  <p:embed/>
                </p:oleObj>
              </mc:Choice>
              <mc:Fallback>
                <p:oleObj name="Equation" r:id="rId44" imgW="203040" imgH="177480" progId="Equation.DSMT4">
                  <p:embed/>
                  <p:pic>
                    <p:nvPicPr>
                      <p:cNvPr id="0" name="Picture 4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3068638"/>
                        <a:ext cx="315912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442817"/>
              </p:ext>
            </p:extLst>
          </p:nvPr>
        </p:nvGraphicFramePr>
        <p:xfrm>
          <a:off x="4662825" y="3367627"/>
          <a:ext cx="832021" cy="80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" name="Equation" r:id="rId46" imgW="457200" imgH="444240" progId="Equation.DSMT4">
                  <p:embed/>
                </p:oleObj>
              </mc:Choice>
              <mc:Fallback>
                <p:oleObj name="Equation" r:id="rId46" imgW="457200" imgH="444240" progId="Equation.DSMT4">
                  <p:embed/>
                  <p:pic>
                    <p:nvPicPr>
                      <p:cNvPr id="0" name="Picture 4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825" y="3367627"/>
                        <a:ext cx="832021" cy="809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1453"/>
              </p:ext>
            </p:extLst>
          </p:nvPr>
        </p:nvGraphicFramePr>
        <p:xfrm>
          <a:off x="5561013" y="3441700"/>
          <a:ext cx="2762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1" name="Equation" r:id="rId48" imgW="152280" imgH="393480" progId="Equation.DSMT4">
                  <p:embed/>
                </p:oleObj>
              </mc:Choice>
              <mc:Fallback>
                <p:oleObj name="Equation" r:id="rId48" imgW="152280" imgH="393480" progId="Equation.DSMT4">
                  <p:embed/>
                  <p:pic>
                    <p:nvPicPr>
                      <p:cNvPr id="0" name="Picture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3441700"/>
                        <a:ext cx="276225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6665906" y="3385025"/>
            <a:ext cx="562418" cy="562418"/>
            <a:chOff x="1711978" y="3849278"/>
            <a:chExt cx="562418" cy="562418"/>
          </a:xfrm>
        </p:grpSpPr>
        <p:sp>
          <p:nvSpPr>
            <p:cNvPr id="63" name="Rectangle 62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Rectangle 63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7371494" y="2530945"/>
            <a:ext cx="13933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Bottom is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a PS but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the top 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is not!</a:t>
            </a:r>
            <a:endParaRPr lang="en-CA" sz="2000" dirty="0">
              <a:solidFill>
                <a:srgbClr val="FF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869532" y="5392948"/>
            <a:ext cx="333947" cy="562418"/>
            <a:chOff x="8233586" y="2380794"/>
            <a:chExt cx="397531" cy="792088"/>
          </a:xfrm>
        </p:grpSpPr>
        <p:sp>
          <p:nvSpPr>
            <p:cNvPr id="67" name="Rectangle 66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Rectangle 67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69" name="Straight Connector 68"/>
          <p:cNvCxnSpPr/>
          <p:nvPr/>
        </p:nvCxnSpPr>
        <p:spPr>
          <a:xfrm flipV="1">
            <a:off x="999100" y="4589783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026864" y="5064343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820303"/>
              </p:ext>
            </p:extLst>
          </p:nvPr>
        </p:nvGraphicFramePr>
        <p:xfrm>
          <a:off x="1706164" y="4460515"/>
          <a:ext cx="8080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2" name="Equation" r:id="rId50" imgW="342720" imgH="393480" progId="Equation.DSMT4">
                  <p:embed/>
                </p:oleObj>
              </mc:Choice>
              <mc:Fallback>
                <p:oleObj name="Equation" r:id="rId50" imgW="342720" imgH="393480" progId="Equation.DSMT4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164" y="4460515"/>
                        <a:ext cx="80803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60725"/>
              </p:ext>
            </p:extLst>
          </p:nvPr>
        </p:nvGraphicFramePr>
        <p:xfrm>
          <a:off x="801688" y="4449763"/>
          <a:ext cx="27622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3" name="Equation" r:id="rId52" imgW="177480" imgH="177480" progId="Equation.DSMT4">
                  <p:embed/>
                </p:oleObj>
              </mc:Choice>
              <mc:Fallback>
                <p:oleObj name="Equation" r:id="rId52" imgW="177480" imgH="177480" progId="Equation.DSMT4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4449763"/>
                        <a:ext cx="276225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732097"/>
              </p:ext>
            </p:extLst>
          </p:nvPr>
        </p:nvGraphicFramePr>
        <p:xfrm>
          <a:off x="1363663" y="5148263"/>
          <a:ext cx="3159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4" name="Equation" r:id="rId54" imgW="203040" imgH="177480" progId="Equation.DSMT4">
                  <p:embed/>
                </p:oleObj>
              </mc:Choice>
              <mc:Fallback>
                <p:oleObj name="Equation" r:id="rId54" imgW="203040" imgH="177480" progId="Equation.DSMT4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5148263"/>
                        <a:ext cx="315912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810317"/>
              </p:ext>
            </p:extLst>
          </p:nvPr>
        </p:nvGraphicFramePr>
        <p:xfrm>
          <a:off x="1566033" y="5535634"/>
          <a:ext cx="832021" cy="80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5" name="Equation" r:id="rId56" imgW="457200" imgH="444240" progId="Equation.DSMT4">
                  <p:embed/>
                </p:oleObj>
              </mc:Choice>
              <mc:Fallback>
                <p:oleObj name="Equation" r:id="rId56" imgW="457200" imgH="444240" progId="Equation.DSMT4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033" y="5535634"/>
                        <a:ext cx="832021" cy="809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623787"/>
              </p:ext>
            </p:extLst>
          </p:nvPr>
        </p:nvGraphicFramePr>
        <p:xfrm>
          <a:off x="2465291" y="5609813"/>
          <a:ext cx="2746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6" name="Equation" r:id="rId58" imgW="152280" imgH="393480" progId="Equation.DSMT4">
                  <p:embed/>
                </p:oleObj>
              </mc:Choice>
              <mc:Fallback>
                <p:oleObj name="Equation" r:id="rId58" imgW="152280" imgH="393480" progId="Equation.DSMT4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291" y="5609813"/>
                        <a:ext cx="2746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6" name="Straight Connector 75"/>
          <p:cNvCxnSpPr/>
          <p:nvPr/>
        </p:nvCxnSpPr>
        <p:spPr>
          <a:xfrm flipV="1">
            <a:off x="3924124" y="4520963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951888" y="4995523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41383"/>
              </p:ext>
            </p:extLst>
          </p:nvPr>
        </p:nvGraphicFramePr>
        <p:xfrm>
          <a:off x="3825875" y="4287838"/>
          <a:ext cx="19685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7" name="Equation" r:id="rId60" imgW="126720" imgH="164880" progId="Equation.DSMT4">
                  <p:embed/>
                </p:oleObj>
              </mc:Choice>
              <mc:Fallback>
                <p:oleObj name="Equation" r:id="rId60" imgW="126720" imgH="164880" progId="Equation.DSMT4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4287838"/>
                        <a:ext cx="19685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256224"/>
              </p:ext>
            </p:extLst>
          </p:nvPr>
        </p:nvGraphicFramePr>
        <p:xfrm>
          <a:off x="4533900" y="5226971"/>
          <a:ext cx="177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8" name="Equation" r:id="rId62" imgW="114120" imgH="177480" progId="Equation.DSMT4">
                  <p:embed/>
                </p:oleObj>
              </mc:Choice>
              <mc:Fallback>
                <p:oleObj name="Equation" r:id="rId62" imgW="114120" imgH="177480" progId="Equation.DSMT4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5226971"/>
                        <a:ext cx="177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974219"/>
              </p:ext>
            </p:extLst>
          </p:nvPr>
        </p:nvGraphicFramePr>
        <p:xfrm>
          <a:off x="4673043" y="4399678"/>
          <a:ext cx="6286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9" name="Equation" r:id="rId64" imgW="266400" imgH="393480" progId="Equation.DSMT4">
                  <p:embed/>
                </p:oleObj>
              </mc:Choice>
              <mc:Fallback>
                <p:oleObj name="Equation" r:id="rId64" imgW="266400" imgH="393480" progId="Equation.DSMT4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043" y="4399678"/>
                        <a:ext cx="6286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80"/>
          <p:cNvGrpSpPr/>
          <p:nvPr/>
        </p:nvGrpSpPr>
        <p:grpSpPr>
          <a:xfrm>
            <a:off x="3687888" y="5543890"/>
            <a:ext cx="562418" cy="562418"/>
            <a:chOff x="1711978" y="3849278"/>
            <a:chExt cx="562418" cy="562418"/>
          </a:xfrm>
        </p:grpSpPr>
        <p:sp>
          <p:nvSpPr>
            <p:cNvPr id="82" name="Rectangle 81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Rectangle 82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319735" y="5537647"/>
            <a:ext cx="1889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Bottom is a PS but the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top is not!</a:t>
            </a:r>
            <a:endParaRPr lang="en-CA" sz="2000" dirty="0">
              <a:solidFill>
                <a:srgbClr val="FF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6745995" y="4466539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773759" y="4941099"/>
            <a:ext cx="504056" cy="2000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62205"/>
              </p:ext>
            </p:extLst>
          </p:nvPr>
        </p:nvGraphicFramePr>
        <p:xfrm>
          <a:off x="6597650" y="4325938"/>
          <a:ext cx="1778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" name="Equation" r:id="rId66" imgW="114120" imgH="177480" progId="Equation.DSMT4">
                  <p:embed/>
                </p:oleObj>
              </mc:Choice>
              <mc:Fallback>
                <p:oleObj name="Equation" r:id="rId66" imgW="114120" imgH="177480" progId="Equation.DSMT4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4325938"/>
                        <a:ext cx="177800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760279"/>
              </p:ext>
            </p:extLst>
          </p:nvPr>
        </p:nvGraphicFramePr>
        <p:xfrm>
          <a:off x="7129463" y="5142422"/>
          <a:ext cx="2762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" name="Equation" r:id="rId68" imgW="177480" imgH="177480" progId="Equation.DSMT4">
                  <p:embed/>
                </p:oleObj>
              </mc:Choice>
              <mc:Fallback>
                <p:oleObj name="Equation" r:id="rId68" imgW="177480" imgH="177480" progId="Equation.DSMT4">
                  <p:embed/>
                  <p:pic>
                    <p:nvPicPr>
                      <p:cNvPr id="0" name="Picture 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463" y="5142422"/>
                        <a:ext cx="2762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098356"/>
              </p:ext>
            </p:extLst>
          </p:nvPr>
        </p:nvGraphicFramePr>
        <p:xfrm>
          <a:off x="7433087" y="4367213"/>
          <a:ext cx="7778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" name="Equation" r:id="rId70" imgW="330120" imgH="393480" progId="Equation.DSMT4">
                  <p:embed/>
                </p:oleObj>
              </mc:Choice>
              <mc:Fallback>
                <p:oleObj name="Equation" r:id="rId70" imgW="330120" imgH="393480" progId="Equation.DSMT4">
                  <p:embed/>
                  <p:pic>
                    <p:nvPicPr>
                      <p:cNvPr id="0" name="Picture 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3087" y="4367213"/>
                        <a:ext cx="777875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6559058" y="5497809"/>
            <a:ext cx="333947" cy="562418"/>
            <a:chOff x="8233586" y="2380794"/>
            <a:chExt cx="397531" cy="792088"/>
          </a:xfrm>
        </p:grpSpPr>
        <p:sp>
          <p:nvSpPr>
            <p:cNvPr id="91" name="Rectangle 90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Rectangle 91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858407"/>
              </p:ext>
            </p:extLst>
          </p:nvPr>
        </p:nvGraphicFramePr>
        <p:xfrm>
          <a:off x="7118508" y="5640388"/>
          <a:ext cx="8096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" name="Equation" r:id="rId72" imgW="444240" imgH="444240" progId="Equation.DSMT4">
                  <p:embed/>
                </p:oleObj>
              </mc:Choice>
              <mc:Fallback>
                <p:oleObj name="Equation" r:id="rId72" imgW="444240" imgH="444240" progId="Equation.DSMT4">
                  <p:embed/>
                  <p:pic>
                    <p:nvPicPr>
                      <p:cNvPr id="0" name="Picture 5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508" y="5640388"/>
                        <a:ext cx="8096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306703"/>
              </p:ext>
            </p:extLst>
          </p:nvPr>
        </p:nvGraphicFramePr>
        <p:xfrm>
          <a:off x="7977841" y="5714674"/>
          <a:ext cx="2746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" name="Equation" r:id="rId74" imgW="152280" imgH="393480" progId="Equation.DSMT4">
                  <p:embed/>
                </p:oleObj>
              </mc:Choice>
              <mc:Fallback>
                <p:oleObj name="Equation" r:id="rId74" imgW="152280" imgH="393480" progId="Equation.DSMT4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841" y="5714674"/>
                        <a:ext cx="274637" cy="719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86937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65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III) Writing Perfect squares as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864096"/>
          </a:xfrm>
        </p:spPr>
        <p:txBody>
          <a:bodyPr/>
          <a:lstStyle/>
          <a:p>
            <a:r>
              <a:rPr lang="en-CA" dirty="0" smtClean="0"/>
              <a:t>Note: When a fraction is written over 10, 100, 1000, …  it can be easily converted to decimals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26704"/>
              </p:ext>
            </p:extLst>
          </p:nvPr>
        </p:nvGraphicFramePr>
        <p:xfrm>
          <a:off x="395536" y="2024946"/>
          <a:ext cx="1277665" cy="89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4" imgW="558720" imgH="393480" progId="Equation.DSMT4">
                  <p:embed/>
                </p:oleObj>
              </mc:Choice>
              <mc:Fallback>
                <p:oleObj name="Equation" r:id="rId4" imgW="558720" imgH="39348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024946"/>
                        <a:ext cx="1277665" cy="899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18222"/>
              </p:ext>
            </p:extLst>
          </p:nvPr>
        </p:nvGraphicFramePr>
        <p:xfrm>
          <a:off x="1835696" y="2276872"/>
          <a:ext cx="9874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276872"/>
                        <a:ext cx="9874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378285"/>
              </p:ext>
            </p:extLst>
          </p:nvPr>
        </p:nvGraphicFramePr>
        <p:xfrm>
          <a:off x="3347864" y="2025650"/>
          <a:ext cx="6683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8" imgW="291960" imgH="393480" progId="Equation.DSMT4">
                  <p:embed/>
                </p:oleObj>
              </mc:Choice>
              <mc:Fallback>
                <p:oleObj name="Equation" r:id="rId8" imgW="291960" imgH="39348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025650"/>
                        <a:ext cx="668337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654457"/>
              </p:ext>
            </p:extLst>
          </p:nvPr>
        </p:nvGraphicFramePr>
        <p:xfrm>
          <a:off x="4108896" y="2276872"/>
          <a:ext cx="9874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896" y="2276872"/>
                        <a:ext cx="9874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34434"/>
              </p:ext>
            </p:extLst>
          </p:nvPr>
        </p:nvGraphicFramePr>
        <p:xfrm>
          <a:off x="5776913" y="2025650"/>
          <a:ext cx="8128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12" imgW="355320" imgH="393480" progId="Equation.DSMT4">
                  <p:embed/>
                </p:oleObj>
              </mc:Choice>
              <mc:Fallback>
                <p:oleObj name="Equation" r:id="rId12" imgW="355320" imgH="39348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025650"/>
                        <a:ext cx="8128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34771"/>
              </p:ext>
            </p:extLst>
          </p:nvPr>
        </p:nvGraphicFramePr>
        <p:xfrm>
          <a:off x="6579890" y="2278063"/>
          <a:ext cx="11604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9890" y="2278063"/>
                        <a:ext cx="116046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356992"/>
            <a:ext cx="8219256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A fraction is a perfect square when both the numerator and denominator are both perfect squares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41947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Ex#4) When Given the Area of the Square, Find the side length 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728420" y="1906292"/>
            <a:ext cx="2520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413382"/>
              </p:ext>
            </p:extLst>
          </p:nvPr>
        </p:nvGraphicFramePr>
        <p:xfrm>
          <a:off x="1074281" y="2730309"/>
          <a:ext cx="1789999" cy="88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799920" imgH="393480" progId="Equation.DSMT4">
                  <p:embed/>
                </p:oleObj>
              </mc:Choice>
              <mc:Fallback>
                <p:oleObj name="Equation" r:id="rId4" imgW="7999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281" y="2730309"/>
                        <a:ext cx="1789999" cy="8807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291600" y="1795641"/>
            <a:ext cx="3909865" cy="722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The side length is equal to the square root of the area</a:t>
            </a:r>
            <a:endParaRPr lang="en-CA" sz="2000" dirty="0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393125" y="2710302"/>
          <a:ext cx="11842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6" imgW="507960" imgH="215640" progId="Equation.DSMT4">
                  <p:embed/>
                </p:oleObj>
              </mc:Choice>
              <mc:Fallback>
                <p:oleObj name="Equation" r:id="rId6" imgW="50796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125" y="2710302"/>
                        <a:ext cx="11842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685254" y="3354306"/>
          <a:ext cx="124301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8" imgW="533160" imgH="444240" progId="Equation.DSMT4">
                  <p:embed/>
                </p:oleObj>
              </mc:Choice>
              <mc:Fallback>
                <p:oleObj name="Equation" r:id="rId8" imgW="5331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5254" y="3354306"/>
                        <a:ext cx="1243012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719163" y="4493758"/>
          <a:ext cx="8001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0" imgW="342720" imgH="393480" progId="Equation.DSMT4">
                  <p:embed/>
                </p:oleObj>
              </mc:Choice>
              <mc:Fallback>
                <p:oleObj name="Equation" r:id="rId10" imgW="3427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163" y="4493758"/>
                        <a:ext cx="800100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595111" y="4745038"/>
          <a:ext cx="14239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2" imgW="609480" imgH="177480" progId="Equation.DSMT4">
                  <p:embed/>
                </p:oleObj>
              </mc:Choice>
              <mc:Fallback>
                <p:oleObj name="Equation" r:id="rId12" imgW="60948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111" y="4745038"/>
                        <a:ext cx="142398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2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  <p:tag name="GENSWF_OUTPUT_FILE_NAME" val="m9ch11"/>
  <p:tag name="ISPRING_RESOURCE_PATHS_HASH_2" val="5e77944888885fdb2ab131e041fecf4d82f599"/>
  <p:tag name="ISPRING_ULTRA_SCORM_COURSE_ID" val="BB691CC4-90BA-42FD-AA55-1702EB7C4EF4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1.1 Square Root of Perfect Squares"/>
  <p:tag name="ISPRING_RESOURCE_PATHS_HASH_PRESENTER" val="1daaa87ca0feb83bbfb26ea7321920d7603cc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490</TotalTime>
  <Words>292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Oriel</vt:lpstr>
      <vt:lpstr>Equation</vt:lpstr>
      <vt:lpstr>Section 1.1  Square Roots of Perfect Squares</vt:lpstr>
      <vt:lpstr>PowerPoint Presentation</vt:lpstr>
      <vt:lpstr>Ex: Given the following integers, indicate which of the following is a perfect square: </vt:lpstr>
      <vt:lpstr>Fractions as Perfect Squares:</vt:lpstr>
      <vt:lpstr>Ex #2) Which of the fractions are perfect squares</vt:lpstr>
      <vt:lpstr>III) Writing Perfect squares as Fractions</vt:lpstr>
      <vt:lpstr>Ex#4) When Given the Area of the Square, Find the side length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Square Root of Perfect Squares</dc:title>
  <dc:creator>Danny Young</dc:creator>
  <cp:lastModifiedBy>Danny Young</cp:lastModifiedBy>
  <cp:revision>38</cp:revision>
  <dcterms:created xsi:type="dcterms:W3CDTF">2011-05-23T02:15:39Z</dcterms:created>
  <dcterms:modified xsi:type="dcterms:W3CDTF">2015-03-12T21:58:01Z</dcterms:modified>
</cp:coreProperties>
</file>